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65" r:id="rId3"/>
    <p:sldId id="318" r:id="rId4"/>
    <p:sldId id="324" r:id="rId5"/>
    <p:sldId id="314" r:id="rId6"/>
    <p:sldId id="279" r:id="rId7"/>
    <p:sldId id="298" r:id="rId8"/>
    <p:sldId id="297" r:id="rId9"/>
    <p:sldId id="282" r:id="rId10"/>
    <p:sldId id="295" r:id="rId11"/>
    <p:sldId id="301" r:id="rId12"/>
    <p:sldId id="268" r:id="rId13"/>
    <p:sldId id="328" r:id="rId14"/>
    <p:sldId id="323" r:id="rId15"/>
    <p:sldId id="277" r:id="rId16"/>
    <p:sldId id="278" r:id="rId17"/>
    <p:sldId id="294" r:id="rId18"/>
    <p:sldId id="296" r:id="rId19"/>
    <p:sldId id="300" r:id="rId20"/>
    <p:sldId id="313" r:id="rId21"/>
    <p:sldId id="292" r:id="rId22"/>
    <p:sldId id="285" r:id="rId23"/>
    <p:sldId id="302" r:id="rId24"/>
    <p:sldId id="307" r:id="rId25"/>
    <p:sldId id="306" r:id="rId26"/>
    <p:sldId id="283" r:id="rId27"/>
    <p:sldId id="308" r:id="rId28"/>
    <p:sldId id="284" r:id="rId29"/>
    <p:sldId id="281" r:id="rId30"/>
    <p:sldId id="289" r:id="rId31"/>
    <p:sldId id="303" r:id="rId32"/>
    <p:sldId id="258" r:id="rId33"/>
    <p:sldId id="331" r:id="rId34"/>
  </p:sldIdLst>
  <p:sldSz cx="9144000" cy="6858000" type="screen4x3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YAIFUL ARIEF SYAH BIN MOHAMED SAID" initials="SASBMS" lastIdx="1" clrIdx="0">
    <p:extLst>
      <p:ext uri="{19B8F6BF-5375-455C-9EA6-DF929625EA0E}">
        <p15:presenceInfo xmlns:p15="http://schemas.microsoft.com/office/powerpoint/2012/main" userId="S-1-5-21-2808244246-397851666-1536608791-314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2328"/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BP\MANCO\manco052018\PTB%20(CFO)%20(2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CBP\MANCO\manco052018\PTB%20(CFO)%20(2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MY" sz="1600" b="1"/>
              <a:t>Jumlah Anggota CBP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3426357253941203E-2"/>
          <c:y val="0.11930039468996641"/>
          <c:w val="0.88611307296566355"/>
          <c:h val="0.731848113528378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Individu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 formatCode="mmm\-yy">
                  <c:v>43252</c:v>
                </c:pt>
              </c:numCache>
            </c:numRef>
          </c:cat>
          <c:val>
            <c:numRef>
              <c:f>Sheet1!$B$2:$B$7</c:f>
              <c:numCache>
                <c:formatCode>#,##0</c:formatCode>
                <c:ptCount val="6"/>
                <c:pt idx="0">
                  <c:v>66177</c:v>
                </c:pt>
                <c:pt idx="1">
                  <c:v>68571</c:v>
                </c:pt>
                <c:pt idx="2">
                  <c:v>70804</c:v>
                </c:pt>
                <c:pt idx="3">
                  <c:v>74854</c:v>
                </c:pt>
                <c:pt idx="4">
                  <c:v>78389</c:v>
                </c:pt>
                <c:pt idx="5">
                  <c:v>80592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21B-4BD0-99D4-F3DB52416B7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Koperasi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1054162291508738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E79C-4BB5-AC28-3F40A65397DE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5.7708632725552286E-17"/>
                  <c:y val="-0.10811900202558994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E79C-4BB5-AC28-3F40A65397DE}"/>
                </c:ex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3.202184509725215E-3"/>
                  <c:y val="-0.1054162291508738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2-E79C-4BB5-AC28-3F40A65397DE}"/>
                </c:ex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3.202184509725215E-3"/>
                  <c:y val="-0.1076859199153500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E79C-4BB5-AC28-3F40A65397DE}"/>
                </c:ex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1.6282945266178877E-3"/>
                  <c:y val="-0.1056328766143747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E79C-4BB5-AC28-3F40A65397DE}"/>
                </c:ex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1.6011542190350553E-3"/>
                  <c:y val="-0.1079025673788509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E79C-4BB5-AC28-3F40A65397DE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Sheet1!$A$2:$A$7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 formatCode="mmm\-yy">
                  <c:v>43252</c:v>
                </c:pt>
              </c:numCache>
            </c:numRef>
          </c:cat>
          <c:val>
            <c:numRef>
              <c:f>Sheet1!$C$2:$C$7</c:f>
              <c:numCache>
                <c:formatCode>#,##0</c:formatCode>
                <c:ptCount val="6"/>
                <c:pt idx="0">
                  <c:v>442</c:v>
                </c:pt>
                <c:pt idx="1">
                  <c:v>471</c:v>
                </c:pt>
                <c:pt idx="2">
                  <c:v>496</c:v>
                </c:pt>
                <c:pt idx="3">
                  <c:v>531</c:v>
                </c:pt>
                <c:pt idx="4">
                  <c:v>603</c:v>
                </c:pt>
                <c:pt idx="5">
                  <c:v>624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221B-4BD0-99D4-F3DB52416B7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32113960"/>
        <c:axId val="148799280"/>
      </c:barChart>
      <c:catAx>
        <c:axId val="232113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8799280"/>
        <c:crosses val="autoZero"/>
        <c:auto val="1"/>
        <c:lblAlgn val="ctr"/>
        <c:lblOffset val="100"/>
        <c:noMultiLvlLbl val="0"/>
      </c:catAx>
      <c:valAx>
        <c:axId val="148799280"/>
        <c:scaling>
          <c:orientation val="minMax"/>
          <c:max val="85000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2113960"/>
        <c:crosses val="autoZero"/>
        <c:crossBetween val="between"/>
        <c:majorUnit val="200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Jumlah Koperasi Sbg Anggota CBP</c:v>
                </c:pt>
              </c:strCache>
            </c:strRef>
          </c:tx>
          <c:explosion val="4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0-0164-4D66-A5D4-C0CFF51AE1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164-4D66-A5D4-C0CFF51AE130}"/>
              </c:ext>
            </c:extLst>
          </c:dPt>
          <c:dLbls>
            <c:dLbl>
              <c:idx val="0"/>
              <c:layout>
                <c:manualLayout>
                  <c:x val="9.9930121547349163E-2"/>
                  <c:y val="-1.774193585940936E-2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0164-4D66-A5D4-C0CFF51AE130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7.8791057373871515E-2"/>
                  <c:y val="0.15080645480497956"/>
                </c:manualLayout>
              </c:layout>
              <c:showLegendKey val="0"/>
              <c:showVal val="1"/>
              <c:showCatName val="0"/>
              <c:showSerName val="0"/>
              <c:showPercent val="1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0164-4D66-A5D4-C0CFF51AE13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Ahli CBP (Koperasi)</c:v>
                </c:pt>
                <c:pt idx="1">
                  <c:v>Jumlah Koperasi di Malaysia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General">
                  <c:v>624</c:v>
                </c:pt>
                <c:pt idx="1">
                  <c:v>13000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53DB-4F60-BFC5-B682C17D516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50"/>
        <c:holeSize val="6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135628347887925"/>
          <c:y val="0.49685528057240053"/>
          <c:w val="0.33102107980075057"/>
          <c:h val="0.1122126381826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b="1" dirty="0" err="1"/>
              <a:t>i</a:t>
            </a:r>
            <a:r>
              <a:rPr lang="en-US" sz="1600" b="1" dirty="0"/>
              <a:t>-RCPS</a:t>
            </a:r>
            <a:r>
              <a:rPr lang="en-US" sz="1600" b="1" baseline="0" dirty="0"/>
              <a:t> (</a:t>
            </a:r>
            <a:r>
              <a:rPr lang="en-US" sz="1600" b="1" baseline="0" dirty="0" err="1"/>
              <a:t>maksimum</a:t>
            </a:r>
            <a:r>
              <a:rPr lang="en-US" sz="1600" b="1" baseline="0" dirty="0"/>
              <a:t> RM300juta)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i-RCPS</c:v>
                </c:pt>
              </c:strCache>
            </c:strRef>
          </c:tx>
          <c:explosion val="7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8C42-4910-94F3-0BF98B626A4D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8C42-4910-94F3-0BF98B626A4D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Individu</c:v>
                </c:pt>
                <c:pt idx="1">
                  <c:v>Koperasi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 formatCode="#,##0.00">
                  <c:v>14817000</c:v>
                </c:pt>
                <c:pt idx="1">
                  <c:v>219295000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FCB-4C0F-8DA0-B6074D545CD5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22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15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1600" b="1" dirty="0" err="1"/>
              <a:t>Syer</a:t>
            </a:r>
            <a:r>
              <a:rPr lang="en-US" sz="1600" b="1" dirty="0"/>
              <a:t> </a:t>
            </a:r>
            <a:r>
              <a:rPr lang="en-US" sz="1600" b="1" dirty="0" err="1"/>
              <a:t>Biasa</a:t>
            </a:r>
            <a:endParaRPr lang="en-US" sz="16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15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Syer Biasa</c:v>
                </c:pt>
              </c:strCache>
            </c:strRef>
          </c:tx>
          <c:explosion val="7"/>
          <c:dPt>
            <c:idx val="0"/>
            <c:bubble3D val="0"/>
            <c:spPr>
              <a:solidFill>
                <a:schemeClr val="accent2">
                  <a:shade val="7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8A0-4FBD-B3D5-B982F2C9B599}"/>
              </c:ext>
            </c:extLst>
          </c:dPt>
          <c:dPt>
            <c:idx val="1"/>
            <c:bubble3D val="0"/>
            <c:spPr>
              <a:solidFill>
                <a:schemeClr val="accent2">
                  <a:tint val="7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8A0-4FBD-B3D5-B982F2C9B599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Sheet1!$A$2:$A$3</c:f>
              <c:strCache>
                <c:ptCount val="2"/>
                <c:pt idx="0">
                  <c:v>Individu</c:v>
                </c:pt>
                <c:pt idx="1">
                  <c:v>Koperasi</c:v>
                </c:pt>
              </c:strCache>
            </c:strRef>
          </c:cat>
          <c:val>
            <c:numRef>
              <c:f>Sheet1!$B$2:$B$3</c:f>
              <c:numCache>
                <c:formatCode>#,##0.00</c:formatCode>
                <c:ptCount val="2"/>
                <c:pt idx="0">
                  <c:v>279069462.66000003</c:v>
                </c:pt>
                <c:pt idx="1">
                  <c:v>54302341.700000003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A8A0-4FBD-B3D5-B982F2C9B59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70"/>
        <c:holeSize val="50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Kadar Dividen Tahunan Ditolak Zakat</c:v>
                </c:pt>
              </c:strCache>
            </c:strRef>
          </c:tx>
          <c:spPr>
            <a:ln w="3492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-4.1547782954750014E-2"/>
                  <c:y val="-6.560616945474805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0-CC62-4AD3-A505-53808EBC6027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Sheet1!$B$2:$B$14</c:f>
              <c:numCache>
                <c:formatCode>0.00%</c:formatCode>
                <c:ptCount val="13"/>
                <c:pt idx="0">
                  <c:v>0.125</c:v>
                </c:pt>
                <c:pt idx="1">
                  <c:v>0.125</c:v>
                </c:pt>
                <c:pt idx="2">
                  <c:v>6.5000000000000002E-2</c:v>
                </c:pt>
                <c:pt idx="3">
                  <c:v>0.06</c:v>
                </c:pt>
                <c:pt idx="4">
                  <c:v>0.06</c:v>
                </c:pt>
                <c:pt idx="5">
                  <c:v>0.06</c:v>
                </c:pt>
                <c:pt idx="6">
                  <c:v>0.06</c:v>
                </c:pt>
                <c:pt idx="7">
                  <c:v>3.5000000000000003E-2</c:v>
                </c:pt>
                <c:pt idx="8">
                  <c:v>5.5E-2</c:v>
                </c:pt>
                <c:pt idx="9">
                  <c:v>0.06</c:v>
                </c:pt>
                <c:pt idx="10">
                  <c:v>7.0000000000000007E-2</c:v>
                </c:pt>
                <c:pt idx="11">
                  <c:v>0.08</c:v>
                </c:pt>
                <c:pt idx="12">
                  <c:v>0.1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9D4-4BB1-81F1-1164DD8EFB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Kadar Dividen Tahunan Sebelum Ditolak Zakat</c:v>
                </c:pt>
              </c:strCache>
            </c:strRef>
          </c:tx>
          <c:spPr>
            <a:ln w="31750" cap="rnd">
              <a:solidFill>
                <a:srgbClr val="A8232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7"/>
              <c:layout>
                <c:manualLayout>
                  <c:x val="-3.9980831370222722E-2"/>
                  <c:y val="-6.847075249438648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CC62-4AD3-A505-53808EBC6027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2005</c:v>
                </c:pt>
                <c:pt idx="1">
                  <c:v>2006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</c:numCache>
            </c:numRef>
          </c:cat>
          <c:val>
            <c:numRef>
              <c:f>Sheet1!$C$2:$C$14</c:f>
              <c:numCache>
                <c:formatCode>0.00%</c:formatCode>
                <c:ptCount val="13"/>
                <c:pt idx="0">
                  <c:v>0.15</c:v>
                </c:pt>
                <c:pt idx="1">
                  <c:v>0.15</c:v>
                </c:pt>
                <c:pt idx="2">
                  <c:v>0.09</c:v>
                </c:pt>
                <c:pt idx="3">
                  <c:v>8.4999999999999992E-2</c:v>
                </c:pt>
                <c:pt idx="4">
                  <c:v>8.4999999999999992E-2</c:v>
                </c:pt>
                <c:pt idx="5">
                  <c:v>8.4999999999999992E-2</c:v>
                </c:pt>
                <c:pt idx="6">
                  <c:v>8.4999999999999992E-2</c:v>
                </c:pt>
                <c:pt idx="7">
                  <c:v>6.0000000000000005E-2</c:v>
                </c:pt>
                <c:pt idx="8">
                  <c:v>0.08</c:v>
                </c:pt>
                <c:pt idx="9">
                  <c:v>8.4999999999999992E-2</c:v>
                </c:pt>
                <c:pt idx="10">
                  <c:v>9.5000000000000001E-2</c:v>
                </c:pt>
                <c:pt idx="11">
                  <c:v>0.10500000000000001</c:v>
                </c:pt>
                <c:pt idx="12">
                  <c:v>0.125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9D4-4BB1-81F1-1164DD8EFBFA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34097600"/>
        <c:axId val="234097992"/>
      </c:lineChart>
      <c:catAx>
        <c:axId val="234097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4097992"/>
        <c:crosses val="autoZero"/>
        <c:auto val="1"/>
        <c:lblAlgn val="ctr"/>
        <c:lblOffset val="100"/>
        <c:noMultiLvlLbl val="0"/>
      </c:catAx>
      <c:valAx>
        <c:axId val="234097992"/>
        <c:scaling>
          <c:orientation val="minMax"/>
          <c:min val="2.0000000000000004E-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2340976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207461305241066E-3"/>
          <c:y val="0.90594893251359687"/>
          <c:w val="0.71066757196163466"/>
          <c:h val="7.85199902492554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GB" b="1"/>
              <a:t>Bilangan Akaun PTB / Akaun Pembiayaan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7797619047619"/>
          <c:y val="0.15181518151815199"/>
          <c:w val="0.84723214285714299"/>
          <c:h val="0.62517051705170501"/>
        </c:manualLayout>
      </c:layout>
      <c:lineChart>
        <c:grouping val="standard"/>
        <c:varyColors val="0"/>
        <c:ser>
          <c:idx val="0"/>
          <c:order val="0"/>
          <c:tx>
            <c:strRef>
              <c:f>'[PTB (CFO) (2).XLSX]Sheet1'!$A$3</c:f>
              <c:strCache>
                <c:ptCount val="1"/>
                <c:pt idx="0">
                  <c:v>Pembiayaan (Bilangan)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'[PTB (CFO) (2).XLSX]Sheet1'!$B$2:$G$2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'[PTB (CFO) (2).XLSX]Sheet1'!$B$3:$G$3</c:f>
              <c:numCache>
                <c:formatCode>_-* #,##0_-;\-* #,##0_-;_-* "-"??_-;_-@_-</c:formatCode>
                <c:ptCount val="6"/>
                <c:pt idx="0">
                  <c:v>28685</c:v>
                </c:pt>
                <c:pt idx="1">
                  <c:v>33040</c:v>
                </c:pt>
                <c:pt idx="2">
                  <c:v>37325</c:v>
                </c:pt>
                <c:pt idx="3">
                  <c:v>43314</c:v>
                </c:pt>
                <c:pt idx="4">
                  <c:v>49270</c:v>
                </c:pt>
                <c:pt idx="5">
                  <c:v>51097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863-416C-827D-673C70A6A447}"/>
            </c:ext>
          </c:extLst>
        </c:ser>
        <c:ser>
          <c:idx val="1"/>
          <c:order val="1"/>
          <c:tx>
            <c:strRef>
              <c:f>'[PTB (CFO) (2).XLSX]Sheet1'!$A$5</c:f>
              <c:strCache>
                <c:ptCount val="1"/>
                <c:pt idx="0">
                  <c:v>PTB (Bilangan)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'[PTB (CFO) (2).XLSX]Sheet1'!$B$2:$G$2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'[PTB (CFO) (2).XLSX]Sheet1'!$B$5:$G$5</c:f>
              <c:numCache>
                <c:formatCode>_-* #,##0_-;\-* #,##0_-;_-* "-"??_-;_-@_-</c:formatCode>
                <c:ptCount val="6"/>
                <c:pt idx="0">
                  <c:v>1641</c:v>
                </c:pt>
                <c:pt idx="1">
                  <c:v>1864</c:v>
                </c:pt>
                <c:pt idx="2">
                  <c:v>1371</c:v>
                </c:pt>
                <c:pt idx="3">
                  <c:v>1585</c:v>
                </c:pt>
                <c:pt idx="4">
                  <c:v>1661</c:v>
                </c:pt>
                <c:pt idx="5">
                  <c:v>1874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3863-416C-827D-673C70A6A4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330736"/>
        <c:axId val="150331128"/>
      </c:lineChart>
      <c:catAx>
        <c:axId val="150330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0331128"/>
        <c:crosses val="autoZero"/>
        <c:auto val="1"/>
        <c:lblAlgn val="ctr"/>
        <c:lblOffset val="100"/>
        <c:noMultiLvlLbl val="0"/>
      </c:catAx>
      <c:valAx>
        <c:axId val="150331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0330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en-US"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GB" b="1" dirty="0" err="1"/>
              <a:t>Jumlah</a:t>
            </a:r>
            <a:r>
              <a:rPr lang="en-GB" b="1" dirty="0"/>
              <a:t> PTB / </a:t>
            </a:r>
            <a:r>
              <a:rPr lang="en-GB" b="1" dirty="0" err="1"/>
              <a:t>Jumlah</a:t>
            </a:r>
            <a:r>
              <a:rPr lang="en-GB" b="1" dirty="0"/>
              <a:t> </a:t>
            </a:r>
            <a:r>
              <a:rPr lang="en-GB" b="1" dirty="0" err="1"/>
              <a:t>Pembiayaan</a:t>
            </a:r>
            <a:r>
              <a:rPr lang="en-GB" b="1" dirty="0"/>
              <a:t> (RM)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15011811023622"/>
          <c:y val="0.17171296296296301"/>
          <c:w val="0.85998818897637797"/>
          <c:h val="0.61498432487605703"/>
        </c:manualLayout>
      </c:layout>
      <c:lineChart>
        <c:grouping val="standard"/>
        <c:varyColors val="0"/>
        <c:ser>
          <c:idx val="0"/>
          <c:order val="0"/>
          <c:tx>
            <c:strRef>
              <c:f>'[PTB (CFO) (2).XLSX]Sheet1'!$A$4</c:f>
              <c:strCache>
                <c:ptCount val="1"/>
                <c:pt idx="0">
                  <c:v>Pembiayaan (RM)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'[PTB (CFO) (2).XLSX]Sheet1'!$B$2:$G$2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'[PTB (CFO) (2).XLSX]Sheet1'!$B$4:$G$4</c:f>
              <c:numCache>
                <c:formatCode>_-* #,##0_-;\-* #,##0_-;_-* "-"??_-;_-@_-</c:formatCode>
                <c:ptCount val="6"/>
                <c:pt idx="0">
                  <c:v>998</c:v>
                </c:pt>
                <c:pt idx="1">
                  <c:v>1037</c:v>
                </c:pt>
                <c:pt idx="2">
                  <c:v>1138</c:v>
                </c:pt>
                <c:pt idx="3">
                  <c:v>1340</c:v>
                </c:pt>
                <c:pt idx="4">
                  <c:v>2174</c:v>
                </c:pt>
                <c:pt idx="5">
                  <c:v>2255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964-4232-805A-9E2F6A1C4D2C}"/>
            </c:ext>
          </c:extLst>
        </c:ser>
        <c:ser>
          <c:idx val="1"/>
          <c:order val="1"/>
          <c:tx>
            <c:strRef>
              <c:f>'[PTB (CFO) (2).XLSX]Sheet1'!$A$6</c:f>
              <c:strCache>
                <c:ptCount val="1"/>
                <c:pt idx="0">
                  <c:v>PTB (RM)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en-US" sz="1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'[PTB (CFO) (2).XLSX]Sheet1'!$B$2:$G$2</c:f>
              <c:numCache>
                <c:formatCode>General</c:formatCode>
                <c:ptCount val="6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  <c:pt idx="5">
                  <c:v>2018</c:v>
                </c:pt>
              </c:numCache>
            </c:numRef>
          </c:cat>
          <c:val>
            <c:numRef>
              <c:f>'[PTB (CFO) (2).XLSX]Sheet1'!$B$6:$G$6</c:f>
              <c:numCache>
                <c:formatCode>_-* #,##0_-;\-* #,##0_-;_-* "-"??_-;_-@_-</c:formatCode>
                <c:ptCount val="6"/>
                <c:pt idx="0">
                  <c:v>40.799999999999997</c:v>
                </c:pt>
                <c:pt idx="1">
                  <c:v>46.4</c:v>
                </c:pt>
                <c:pt idx="2">
                  <c:v>32.5</c:v>
                </c:pt>
                <c:pt idx="3">
                  <c:v>42.6</c:v>
                </c:pt>
                <c:pt idx="4">
                  <c:v>51.9</c:v>
                </c:pt>
                <c:pt idx="5">
                  <c:v>62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964-4232-805A-9E2F6A1C4D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50327992"/>
        <c:axId val="150327600"/>
      </c:lineChart>
      <c:catAx>
        <c:axId val="150327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0327600"/>
        <c:crosses val="autoZero"/>
        <c:auto val="1"/>
        <c:lblAlgn val="ctr"/>
        <c:lblOffset val="100"/>
        <c:noMultiLvlLbl val="0"/>
      </c:catAx>
      <c:valAx>
        <c:axId val="1503276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-* #,##0_-;\-* #,##0_-;_-* &quot;-&quot;??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503279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 lang="en-US" sz="10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1"/>
            <a:ext cx="3037840" cy="46643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1E116-EAE1-4831-B23A-842D2E401CB2}" type="datetimeFigureOut">
              <a:rPr lang="en-MY" smtClean="0"/>
              <a:t>06/08/2018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73892"/>
            <a:ext cx="5608320" cy="366045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8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8"/>
            <a:ext cx="3037840" cy="4664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8003E-BE6D-49D9-973F-311D6D43B6C3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99715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042" y="6320589"/>
            <a:ext cx="9186530" cy="53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52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 userDrawn="1"/>
        </p:nvGrpSpPr>
        <p:grpSpPr>
          <a:xfrm>
            <a:off x="0" y="0"/>
            <a:ext cx="2358189" cy="6858000"/>
            <a:chOff x="0" y="0"/>
            <a:chExt cx="2358189" cy="6858000"/>
          </a:xfrm>
        </p:grpSpPr>
        <p:sp>
          <p:nvSpPr>
            <p:cNvPr id="8" name="Flowchart: Delay 7"/>
            <p:cNvSpPr/>
            <p:nvPr userDrawn="1"/>
          </p:nvSpPr>
          <p:spPr>
            <a:xfrm>
              <a:off x="0" y="0"/>
              <a:ext cx="2358189" cy="6858000"/>
            </a:xfrm>
            <a:prstGeom prst="flowChartDelay">
              <a:avLst/>
            </a:prstGeom>
            <a:solidFill>
              <a:srgbClr val="A823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 dirty="0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" y="0"/>
              <a:ext cx="1187115" cy="6858000"/>
            </a:xfrm>
            <a:prstGeom prst="rect">
              <a:avLst/>
            </a:prstGeom>
            <a:solidFill>
              <a:srgbClr val="A823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</p:spTree>
    <p:extLst>
      <p:ext uri="{BB962C8B-B14F-4D97-AF65-F5344CB8AC3E}">
        <p14:creationId xmlns:p14="http://schemas.microsoft.com/office/powerpoint/2010/main" val="1609000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 flipV="1">
            <a:off x="272958" y="786063"/>
            <a:ext cx="8447963" cy="54407"/>
          </a:xfrm>
          <a:prstGeom prst="rect">
            <a:avLst/>
          </a:prstGeom>
          <a:gradFill flip="none" rotWithShape="1">
            <a:gsLst>
              <a:gs pos="0">
                <a:srgbClr val="A82328">
                  <a:shade val="30000"/>
                  <a:satMod val="115000"/>
                </a:srgbClr>
              </a:gs>
              <a:gs pos="47000">
                <a:srgbClr val="A82328">
                  <a:shade val="67500"/>
                  <a:satMod val="115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6352674"/>
            <a:ext cx="9144000" cy="505326"/>
          </a:xfrm>
          <a:prstGeom prst="rect">
            <a:avLst/>
          </a:prstGeom>
          <a:solidFill>
            <a:srgbClr val="A823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12724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576A143-628F-408E-8961-B1A71BD80A4D}" type="slidenum">
              <a:rPr lang="en-MY" smtClean="0"/>
              <a:pPr/>
              <a:t>‹#›</a:t>
            </a:fld>
            <a:endParaRPr lang="en-MY" dirty="0"/>
          </a:p>
        </p:txBody>
      </p:sp>
      <p:pic>
        <p:nvPicPr>
          <p:cNvPr id="4098" name="Picture 2" descr="Co opbank Persatua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337" y="128337"/>
            <a:ext cx="2761414" cy="56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 userDrawn="1"/>
        </p:nvSpPr>
        <p:spPr>
          <a:xfrm>
            <a:off x="177422" y="6412724"/>
            <a:ext cx="30707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MY" sz="1600" b="0" dirty="0" err="1">
                <a:solidFill>
                  <a:schemeClr val="bg1"/>
                </a:solidFill>
                <a:latin typeface="Mistral" panose="03090702030407020403" pitchFamily="66" charset="0"/>
              </a:rPr>
              <a:t>Pelengkap</a:t>
            </a:r>
            <a:r>
              <a:rPr lang="en-MY" sz="1600" b="0" baseline="0" dirty="0">
                <a:solidFill>
                  <a:schemeClr val="bg1"/>
                </a:solidFill>
                <a:latin typeface="Mistral" panose="03090702030407020403" pitchFamily="66" charset="0"/>
              </a:rPr>
              <a:t> </a:t>
            </a:r>
            <a:r>
              <a:rPr lang="en-MY" sz="1600" b="0" baseline="0" dirty="0" err="1">
                <a:solidFill>
                  <a:schemeClr val="bg1"/>
                </a:solidFill>
                <a:latin typeface="Mistral" panose="03090702030407020403" pitchFamily="66" charset="0"/>
              </a:rPr>
              <a:t>Keperluan</a:t>
            </a:r>
            <a:r>
              <a:rPr lang="en-MY" sz="1600" b="0" baseline="0" dirty="0">
                <a:solidFill>
                  <a:schemeClr val="bg1"/>
                </a:solidFill>
                <a:latin typeface="Mistral" panose="03090702030407020403" pitchFamily="66" charset="0"/>
              </a:rPr>
              <a:t> </a:t>
            </a:r>
            <a:r>
              <a:rPr lang="en-MY" sz="1600" b="0" baseline="0" dirty="0" err="1">
                <a:solidFill>
                  <a:schemeClr val="bg1"/>
                </a:solidFill>
                <a:latin typeface="Mistral" panose="03090702030407020403" pitchFamily="66" charset="0"/>
              </a:rPr>
              <a:t>Kewangan</a:t>
            </a:r>
            <a:r>
              <a:rPr lang="en-MY" sz="1600" b="0" baseline="0" dirty="0">
                <a:solidFill>
                  <a:schemeClr val="bg1"/>
                </a:solidFill>
                <a:latin typeface="Mistral" panose="03090702030407020403" pitchFamily="66" charset="0"/>
              </a:rPr>
              <a:t> </a:t>
            </a:r>
            <a:r>
              <a:rPr lang="en-MY" sz="1600" b="0" baseline="0" dirty="0" err="1">
                <a:solidFill>
                  <a:schemeClr val="bg1"/>
                </a:solidFill>
                <a:latin typeface="Mistral" panose="03090702030407020403" pitchFamily="66" charset="0"/>
              </a:rPr>
              <a:t>Anda</a:t>
            </a:r>
            <a:endParaRPr lang="en-MY" sz="1600" b="0" dirty="0">
              <a:solidFill>
                <a:schemeClr val="bg1"/>
              </a:solidFill>
              <a:latin typeface="Mistral" panose="030907020304070204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628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20589"/>
            <a:ext cx="9144000" cy="53741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12724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576A143-628F-408E-8961-B1A71BD80A4D}" type="slidenum">
              <a:rPr lang="en-MY" smtClean="0"/>
              <a:pPr/>
              <a:t>‹#›</a:t>
            </a:fld>
            <a:endParaRPr lang="en-MY"/>
          </a:p>
        </p:txBody>
      </p:sp>
      <p:sp>
        <p:nvSpPr>
          <p:cNvPr id="17" name="Rectangle 16"/>
          <p:cNvSpPr/>
          <p:nvPr userDrawn="1"/>
        </p:nvSpPr>
        <p:spPr>
          <a:xfrm flipV="1">
            <a:off x="272958" y="786063"/>
            <a:ext cx="8447963" cy="54407"/>
          </a:xfrm>
          <a:prstGeom prst="rect">
            <a:avLst/>
          </a:prstGeom>
          <a:gradFill flip="none" rotWithShape="1">
            <a:gsLst>
              <a:gs pos="0">
                <a:srgbClr val="A82328">
                  <a:shade val="30000"/>
                  <a:satMod val="115000"/>
                </a:srgbClr>
              </a:gs>
              <a:gs pos="47000">
                <a:srgbClr val="A82328">
                  <a:shade val="67500"/>
                  <a:satMod val="115000"/>
                </a:srgb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766767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pic>
        <p:nvPicPr>
          <p:cNvPr id="4" name="Picture 2" descr="Co opbank Persatua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6298347"/>
            <a:ext cx="2005263" cy="408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3300" y="6412724"/>
            <a:ext cx="2057400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576A143-628F-408E-8961-B1A71BD80A4D}" type="slidenum">
              <a:rPr lang="en-MY" smtClean="0"/>
              <a:pPr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79412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4271749"/>
            <a:ext cx="9144000" cy="2586251"/>
            <a:chOff x="0" y="4612942"/>
            <a:chExt cx="9144000" cy="2245058"/>
          </a:xfrm>
        </p:grpSpPr>
        <p:sp>
          <p:nvSpPr>
            <p:cNvPr id="4" name="Moon 3"/>
            <p:cNvSpPr/>
            <p:nvPr userDrawn="1"/>
          </p:nvSpPr>
          <p:spPr>
            <a:xfrm rot="16200000">
              <a:off x="3449471" y="1163471"/>
              <a:ext cx="2245057" cy="9144000"/>
            </a:xfrm>
            <a:prstGeom prst="moon">
              <a:avLst>
                <a:gd name="adj" fmla="val 67395"/>
              </a:avLst>
            </a:prstGeom>
            <a:solidFill>
              <a:srgbClr val="A82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" y="4735773"/>
              <a:ext cx="259305" cy="2122227"/>
            </a:xfrm>
            <a:prstGeom prst="rect">
              <a:avLst/>
            </a:prstGeom>
            <a:solidFill>
              <a:srgbClr val="A82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8884693" y="4735773"/>
              <a:ext cx="259307" cy="2122227"/>
            </a:xfrm>
            <a:prstGeom prst="rect">
              <a:avLst/>
            </a:prstGeom>
            <a:solidFill>
              <a:srgbClr val="A82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1" y="5349922"/>
              <a:ext cx="9130352" cy="1508078"/>
            </a:xfrm>
            <a:prstGeom prst="rect">
              <a:avLst/>
            </a:prstGeom>
            <a:solidFill>
              <a:srgbClr val="A82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pic>
        <p:nvPicPr>
          <p:cNvPr id="8" name="Picture 2" descr="Co opbank Persatuan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305" y="123379"/>
            <a:ext cx="2392446" cy="48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061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98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0" r:id="rId2"/>
    <p:sldLayoutId id="2147483672" r:id="rId3"/>
    <p:sldLayoutId id="2147483671" r:id="rId4"/>
    <p:sldLayoutId id="2147483673" r:id="rId5"/>
    <p:sldLayoutId id="2147483674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slide" Target="slide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slide" Target="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slide" Target="slide7.xml"/><Relationship Id="rId4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2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3.xml"/><Relationship Id="rId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slide" Target="slide7.xml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slide" Target="slide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13" Type="http://schemas.openxmlformats.org/officeDocument/2006/relationships/image" Target="../media/image84.png"/><Relationship Id="rId18" Type="http://schemas.openxmlformats.org/officeDocument/2006/relationships/image" Target="../media/image84.svg"/><Relationship Id="rId26" Type="http://schemas.openxmlformats.org/officeDocument/2006/relationships/slide" Target="slide27.xml"/><Relationship Id="rId3" Type="http://schemas.openxmlformats.org/officeDocument/2006/relationships/image" Target="../media/image79.png"/><Relationship Id="rId21" Type="http://schemas.microsoft.com/office/2007/relationships/hdphoto" Target="../media/hdphoto7.wdp"/><Relationship Id="rId7" Type="http://schemas.openxmlformats.org/officeDocument/2006/relationships/image" Target="../media/image81.png"/><Relationship Id="rId12" Type="http://schemas.openxmlformats.org/officeDocument/2006/relationships/slide" Target="slide17.xml"/><Relationship Id="rId17" Type="http://schemas.openxmlformats.org/officeDocument/2006/relationships/image" Target="../media/image86.png"/><Relationship Id="rId25" Type="http://schemas.openxmlformats.org/officeDocument/2006/relationships/image" Target="../media/image89.png"/><Relationship Id="rId2" Type="http://schemas.openxmlformats.org/officeDocument/2006/relationships/slide" Target="slide13.xml"/><Relationship Id="rId16" Type="http://schemas.openxmlformats.org/officeDocument/2006/relationships/slide" Target="slide22.xml"/><Relationship Id="rId20" Type="http://schemas.openxmlformats.org/officeDocument/2006/relationships/image" Target="../media/image87.png"/><Relationship Id="rId29" Type="http://schemas.openxmlformats.org/officeDocument/2006/relationships/slide" Target="slide15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2.xml"/><Relationship Id="rId11" Type="http://schemas.openxmlformats.org/officeDocument/2006/relationships/image" Target="../media/image83.png"/><Relationship Id="rId24" Type="http://schemas.openxmlformats.org/officeDocument/2006/relationships/slide" Target="slide14.xml"/><Relationship Id="rId5" Type="http://schemas.openxmlformats.org/officeDocument/2006/relationships/image" Target="../media/image80.png"/><Relationship Id="rId15" Type="http://schemas.openxmlformats.org/officeDocument/2006/relationships/image" Target="../media/image85.png"/><Relationship Id="rId23" Type="http://schemas.openxmlformats.org/officeDocument/2006/relationships/image" Target="../media/image88.png"/><Relationship Id="rId28" Type="http://schemas.microsoft.com/office/2007/relationships/hdphoto" Target="../media/hdphoto8.wdp"/><Relationship Id="rId10" Type="http://schemas.openxmlformats.org/officeDocument/2006/relationships/slide" Target="slide19.xml"/><Relationship Id="rId19" Type="http://schemas.openxmlformats.org/officeDocument/2006/relationships/slide" Target="slide23.xml"/><Relationship Id="rId31" Type="http://schemas.openxmlformats.org/officeDocument/2006/relationships/image" Target="../media/image90.svg"/><Relationship Id="rId4" Type="http://schemas.openxmlformats.org/officeDocument/2006/relationships/slide" Target="slide10.xml"/><Relationship Id="rId9" Type="http://schemas.openxmlformats.org/officeDocument/2006/relationships/image" Target="../media/image82.png"/><Relationship Id="rId14" Type="http://schemas.openxmlformats.org/officeDocument/2006/relationships/slide" Target="slide30.xml"/><Relationship Id="rId22" Type="http://schemas.openxmlformats.org/officeDocument/2006/relationships/slide" Target="slide20.xml"/><Relationship Id="rId27" Type="http://schemas.openxmlformats.org/officeDocument/2006/relationships/image" Target="../media/image90.png"/><Relationship Id="rId30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7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15.xml"/><Relationship Id="rId18" Type="http://schemas.openxmlformats.org/officeDocument/2006/relationships/image" Target="../media/image21.png"/><Relationship Id="rId3" Type="http://schemas.openxmlformats.org/officeDocument/2006/relationships/slide" Target="slide10.xml"/><Relationship Id="rId7" Type="http://schemas.openxmlformats.org/officeDocument/2006/relationships/slide" Target="slide17.xml"/><Relationship Id="rId12" Type="http://schemas.openxmlformats.org/officeDocument/2006/relationships/slide" Target="slide22.xml"/><Relationship Id="rId17" Type="http://schemas.openxmlformats.org/officeDocument/2006/relationships/image" Target="../media/image20.png"/><Relationship Id="rId2" Type="http://schemas.openxmlformats.org/officeDocument/2006/relationships/slide" Target="slide13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9.xml"/><Relationship Id="rId11" Type="http://schemas.openxmlformats.org/officeDocument/2006/relationships/slide" Target="slide27.xml"/><Relationship Id="rId5" Type="http://schemas.openxmlformats.org/officeDocument/2006/relationships/slide" Target="slide11.xml"/><Relationship Id="rId15" Type="http://schemas.openxmlformats.org/officeDocument/2006/relationships/image" Target="../media/image18.png"/><Relationship Id="rId10" Type="http://schemas.openxmlformats.org/officeDocument/2006/relationships/slide" Target="slide14.xml"/><Relationship Id="rId4" Type="http://schemas.openxmlformats.org/officeDocument/2006/relationships/slide" Target="slide12.xml"/><Relationship Id="rId9" Type="http://schemas.openxmlformats.org/officeDocument/2006/relationships/slide" Target="slide20.xml"/><Relationship Id="rId14" Type="http://schemas.openxmlformats.org/officeDocument/2006/relationships/slide" Target="slide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Image result for shareholder images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20" y="0"/>
            <a:ext cx="9152020" cy="632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205345" y="4464432"/>
            <a:ext cx="79386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Kempen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lang="en-US" altLang="en-US" sz="3600" b="1" kern="0" dirty="0" err="1">
                <a:ea typeface="+mj-ea"/>
                <a:cs typeface="+mj-cs"/>
              </a:rPr>
              <a:t>Labur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dan </a:t>
            </a:r>
            <a:r>
              <a:rPr kumimoji="0" lang="en-US" altLang="en-US" sz="3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Maju</a:t>
            </a:r>
            <a:r>
              <a:rPr kumimoji="0" lang="en-US" altLang="en-US" sz="3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+mj-ea"/>
                <a:cs typeface="+mj-cs"/>
              </a:rPr>
              <a:t> Bersama CBP </a:t>
            </a:r>
            <a:endParaRPr lang="en-US" altLang="en-US" sz="3600" b="1" kern="0" dirty="0">
              <a:ea typeface="+mj-ea"/>
              <a:cs typeface="+mj-cs"/>
            </a:endParaRPr>
          </a:p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en-US" sz="2400" b="1" kern="0" baseline="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07433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97" y="1413162"/>
            <a:ext cx="1303740" cy="1706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864" y="4223926"/>
            <a:ext cx="1158304" cy="1528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8139" y="1686935"/>
            <a:ext cx="1203066" cy="141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80755" y="4088881"/>
            <a:ext cx="1282100" cy="1645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0497" y="4223926"/>
            <a:ext cx="1141132" cy="148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6921" y="4236153"/>
            <a:ext cx="1093668" cy="1504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510" y="1686936"/>
            <a:ext cx="1163326" cy="1412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2248" y="4223926"/>
            <a:ext cx="1165974" cy="1480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806" y="1686935"/>
            <a:ext cx="1106791" cy="1408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31318" y="4223926"/>
            <a:ext cx="1143013" cy="1510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283750" y="260502"/>
            <a:ext cx="45466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Anggota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Lembaga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Koperasi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CBP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620764" y="3599031"/>
            <a:ext cx="59024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Ahli Lembaga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Koperasi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Lantikan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Melalui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Mesyuarat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Agung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Perwakilan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Tahunan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(MAPT)</a:t>
            </a:r>
            <a:endParaRPr lang="en-MY" sz="1600" b="1" dirty="0">
              <a:solidFill>
                <a:srgbClr val="A82328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00" y="1003069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Ahli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Lembaga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Koperasi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(ALK)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Lantikan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altLang="en-US" sz="1600" b="1" dirty="0" err="1">
                <a:solidFill>
                  <a:srgbClr val="A82328"/>
                </a:solidFill>
                <a:cs typeface="Arial" panose="020B0604020202020204" pitchFamily="34" charset="0"/>
              </a:rPr>
              <a:t>oleh</a:t>
            </a:r>
            <a:r>
              <a:rPr lang="en-US" altLang="en-US" sz="1600" b="1" dirty="0">
                <a:solidFill>
                  <a:srgbClr val="A82328"/>
                </a:solidFill>
                <a:cs typeface="Arial" panose="020B0604020202020204" pitchFamily="34" charset="0"/>
              </a:rPr>
              <a:t> SKM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45107" y="3138232"/>
            <a:ext cx="191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 err="1">
                <a:cs typeface="Arial" panose="020B0604020202020204" pitchFamily="34" charset="0"/>
              </a:rPr>
              <a:t>Pengerusi</a:t>
            </a:r>
            <a:endParaRPr lang="en-US" altLang="en-US" sz="1200" b="1" dirty="0">
              <a:cs typeface="Arial" panose="020B0604020202020204" pitchFamily="34" charset="0"/>
            </a:endParaRPr>
          </a:p>
          <a:p>
            <a:pPr algn="ctr"/>
            <a:r>
              <a:rPr lang="en-US" altLang="en-US" sz="1200" b="1" dirty="0" err="1">
                <a:cs typeface="Arial" panose="020B0604020202020204" pitchFamily="34" charset="0"/>
              </a:rPr>
              <a:t>Hj</a:t>
            </a:r>
            <a:r>
              <a:rPr lang="en-US" altLang="en-US" sz="1200" b="1" dirty="0">
                <a:cs typeface="Arial" panose="020B0604020202020204" pitchFamily="34" charset="0"/>
              </a:rPr>
              <a:t> Kamari </a:t>
            </a:r>
            <a:r>
              <a:rPr lang="en-US" altLang="en-US" sz="1200" b="1" dirty="0" err="1">
                <a:cs typeface="Arial" panose="020B0604020202020204" pitchFamily="34" charset="0"/>
              </a:rPr>
              <a:t>Zamari</a:t>
            </a:r>
            <a:r>
              <a:rPr lang="en-US" altLang="en-US" sz="1200" b="1" dirty="0"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cs typeface="Arial" panose="020B0604020202020204" pitchFamily="34" charset="0"/>
              </a:rPr>
              <a:t>Juhari</a:t>
            </a:r>
            <a:endParaRPr lang="en-US" altLang="en-US" sz="1200" b="1" dirty="0">
              <a:cs typeface="Arial" panose="020B060402020202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>
          <a:xfrm>
            <a:off x="7086600" y="6923999"/>
            <a:ext cx="2057400" cy="365125"/>
          </a:xfrm>
        </p:spPr>
        <p:txBody>
          <a:bodyPr/>
          <a:lstStyle/>
          <a:p>
            <a:fld id="{7576A143-628F-408E-8961-B1A71BD80A4D}" type="slidenum">
              <a:rPr lang="en-MY" smtClean="0">
                <a:latin typeface="+mn-lt"/>
              </a:rPr>
              <a:pPr/>
              <a:t>10</a:t>
            </a:fld>
            <a:endParaRPr lang="en-MY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465" y="5754084"/>
            <a:ext cx="191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1200" b="1" dirty="0">
                <a:cs typeface="Arial" panose="020B0604020202020204" pitchFamily="34" charset="0"/>
              </a:rPr>
              <a:t>Naib </a:t>
            </a:r>
            <a:r>
              <a:rPr lang="en-US" altLang="en-US" sz="1200" b="1" dirty="0" err="1">
                <a:cs typeface="Arial" panose="020B0604020202020204" pitchFamily="34" charset="0"/>
              </a:rPr>
              <a:t>Pengerusi</a:t>
            </a:r>
            <a:endParaRPr lang="en-US" altLang="en-US" sz="1200" b="1" dirty="0">
              <a:cs typeface="Arial" panose="020B0604020202020204" pitchFamily="34" charset="0"/>
            </a:endParaRPr>
          </a:p>
          <a:p>
            <a:pPr algn="ctr"/>
            <a:r>
              <a:rPr lang="en-US" altLang="en-US" sz="1200" b="1" dirty="0">
                <a:cs typeface="Arial" panose="020B0604020202020204" pitchFamily="34" charset="0"/>
              </a:rPr>
              <a:t>Omar Bin </a:t>
            </a:r>
            <a:r>
              <a:rPr lang="en-US" altLang="en-US" sz="1200" b="1" dirty="0" err="1">
                <a:cs typeface="Arial" panose="020B0604020202020204" pitchFamily="34" charset="0"/>
              </a:rPr>
              <a:t>Hj</a:t>
            </a:r>
            <a:r>
              <a:rPr lang="en-US" altLang="en-US" sz="1200" b="1" dirty="0">
                <a:cs typeface="Arial" panose="020B0604020202020204" pitchFamily="34" charset="0"/>
              </a:rPr>
              <a:t> Mat </a:t>
            </a:r>
            <a:r>
              <a:rPr lang="en-US" altLang="en-US" sz="1200" b="1" dirty="0" err="1">
                <a:cs typeface="Arial" panose="020B0604020202020204" pitchFamily="34" charset="0"/>
              </a:rPr>
              <a:t>Som</a:t>
            </a:r>
            <a:endParaRPr lang="en-US" altLang="en-US" sz="1200" b="1" dirty="0">
              <a:cs typeface="Arial" panose="020B0604020202020204" pitchFamily="34" charset="0"/>
            </a:endParaRPr>
          </a:p>
        </p:txBody>
      </p:sp>
      <p:sp>
        <p:nvSpPr>
          <p:cNvPr id="19" name="Arrow: Left 18">
            <a:hlinkClick r:id="rId12" action="ppaction://hlinksldjump"/>
            <a:extLst>
              <a:ext uri="{FF2B5EF4-FFF2-40B4-BE49-F238E27FC236}">
                <a16:creationId xmlns:a16="http://schemas.microsoft.com/office/drawing/2014/main" xmlns="" id="{E196F872-7AF0-4528-81FC-6DDFAD813D60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20" name="Slide Number Placeholder 1">
            <a:extLst>
              <a:ext uri="{FF2B5EF4-FFF2-40B4-BE49-F238E27FC236}">
                <a16:creationId xmlns:a16="http://schemas.microsoft.com/office/drawing/2014/main" xmlns="" id="{A6A5E906-8439-456E-ADC3-889EC6ED8A7B}"/>
              </a:ext>
            </a:extLst>
          </p:cNvPr>
          <p:cNvSpPr txBox="1">
            <a:spLocks/>
          </p:cNvSpPr>
          <p:nvPr/>
        </p:nvSpPr>
        <p:spPr>
          <a:xfrm>
            <a:off x="7086600" y="6412724"/>
            <a:ext cx="2057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576A143-628F-408E-8961-B1A71BD80A4D}" type="slidenum">
              <a:rPr lang="en-MY" sz="1400" smtClean="0">
                <a:latin typeface="+mn-lt"/>
              </a:rPr>
              <a:pPr/>
              <a:t>10</a:t>
            </a:fld>
            <a:endParaRPr lang="en-MY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22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41433B23-49D2-44D6-8CCB-F71D28CCE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z="1400" smtClean="0">
                <a:latin typeface="+mn-lt"/>
              </a:rPr>
              <a:pPr/>
              <a:t>11</a:t>
            </a:fld>
            <a:endParaRPr lang="en-MY" sz="1400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D9A88857-14DF-4063-A93E-B076995814FB}"/>
              </a:ext>
            </a:extLst>
          </p:cNvPr>
          <p:cNvSpPr/>
          <p:nvPr/>
        </p:nvSpPr>
        <p:spPr>
          <a:xfrm>
            <a:off x="283750" y="260502"/>
            <a:ext cx="375237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Jawatankuasa</a:t>
            </a:r>
            <a:r>
              <a:rPr lang="en-US" sz="22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A82328"/>
                </a:solidFill>
                <a:cs typeface="Arial" panose="020B0604020202020204" pitchFamily="34" charset="0"/>
              </a:rPr>
              <a:t>Dalaman</a:t>
            </a:r>
            <a:r>
              <a:rPr lang="en-US" sz="2200" b="1" dirty="0">
                <a:solidFill>
                  <a:srgbClr val="A82328"/>
                </a:solidFill>
                <a:cs typeface="Arial" panose="020B0604020202020204" pitchFamily="34" charset="0"/>
              </a:rPr>
              <a:t> CBP</a:t>
            </a:r>
            <a:endParaRPr lang="en-MY" sz="22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E08A2EB-7EC8-4924-99CF-FD74504B9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53" y="996882"/>
            <a:ext cx="1381125" cy="164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03E59A84-8586-4933-83F4-A30E69F78E09}"/>
              </a:ext>
            </a:extLst>
          </p:cNvPr>
          <p:cNvSpPr/>
          <p:nvPr/>
        </p:nvSpPr>
        <p:spPr>
          <a:xfrm>
            <a:off x="5340751" y="1453241"/>
            <a:ext cx="35958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444444"/>
                </a:solidFill>
                <a:cs typeface="Arial" panose="020B0604020202020204" pitchFamily="34" charset="0"/>
              </a:rPr>
              <a:t>Dato' Seri Dr. Md. Yusop bin Che Teh (Pengerusi)</a:t>
            </a:r>
            <a:endParaRPr lang="it-IT" sz="1400" b="0" i="0" dirty="0">
              <a:solidFill>
                <a:srgbClr val="444444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F67E01A-0578-448E-9C51-071A29B8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194" y="1211334"/>
            <a:ext cx="1214348" cy="142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66F8A39-CAD8-4A8E-8D00-C0322B243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678" y="1211335"/>
            <a:ext cx="1186925" cy="142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A38A9CCA-BF8E-43CC-B29D-A0114A3B67CB}"/>
              </a:ext>
            </a:extLst>
          </p:cNvPr>
          <p:cNvSpPr/>
          <p:nvPr/>
        </p:nvSpPr>
        <p:spPr>
          <a:xfrm>
            <a:off x="5340751" y="996882"/>
            <a:ext cx="34916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u="sng" dirty="0" err="1">
                <a:cs typeface="Arial" panose="020B0604020202020204" pitchFamily="34" charset="0"/>
              </a:rPr>
              <a:t>Jawatankuasa</a:t>
            </a:r>
            <a:r>
              <a:rPr lang="en-US" altLang="en-US" sz="1600" b="1" u="sng" dirty="0">
                <a:cs typeface="Arial" panose="020B0604020202020204" pitchFamily="34" charset="0"/>
              </a:rPr>
              <a:t> Majlis Syariah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959BE3B9-5005-445A-BA72-EA5B016936F9}"/>
              </a:ext>
            </a:extLst>
          </p:cNvPr>
          <p:cNvSpPr/>
          <p:nvPr/>
        </p:nvSpPr>
        <p:spPr>
          <a:xfrm>
            <a:off x="5340751" y="1822572"/>
            <a:ext cx="204851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>
                <a:solidFill>
                  <a:srgbClr val="444444"/>
                </a:solidFill>
                <a:cs typeface="Arial" panose="020B0604020202020204" pitchFamily="34" charset="0"/>
              </a:rPr>
              <a:t>Dato' Haji Yusof bin Musa</a:t>
            </a:r>
            <a:endParaRPr lang="it-IT" sz="1400" b="0" i="0" dirty="0">
              <a:solidFill>
                <a:srgbClr val="444444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E32637BF-D173-4E94-B351-74E32A9C43DA}"/>
              </a:ext>
            </a:extLst>
          </p:cNvPr>
          <p:cNvSpPr/>
          <p:nvPr/>
        </p:nvSpPr>
        <p:spPr>
          <a:xfrm>
            <a:off x="5340751" y="2191904"/>
            <a:ext cx="21457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400" dirty="0" err="1">
                <a:solidFill>
                  <a:srgbClr val="444444"/>
                </a:solidFill>
                <a:cs typeface="Arial" panose="020B0604020202020204" pitchFamily="34" charset="0"/>
              </a:rPr>
              <a:t>Ustaz</a:t>
            </a:r>
            <a:r>
              <a:rPr lang="en-MY" sz="1400" dirty="0">
                <a:solidFill>
                  <a:srgbClr val="444444"/>
                </a:solidFill>
                <a:cs typeface="Arial" panose="020B0604020202020204" pitchFamily="34" charset="0"/>
              </a:rPr>
              <a:t> </a:t>
            </a:r>
            <a:r>
              <a:rPr lang="en-MY" sz="1400" dirty="0" err="1">
                <a:solidFill>
                  <a:srgbClr val="444444"/>
                </a:solidFill>
                <a:cs typeface="Arial" panose="020B0604020202020204" pitchFamily="34" charset="0"/>
              </a:rPr>
              <a:t>Mohd</a:t>
            </a:r>
            <a:r>
              <a:rPr lang="en-MY" sz="1400" dirty="0">
                <a:solidFill>
                  <a:srgbClr val="444444"/>
                </a:solidFill>
                <a:cs typeface="Arial" panose="020B0604020202020204" pitchFamily="34" charset="0"/>
              </a:rPr>
              <a:t> </a:t>
            </a:r>
            <a:r>
              <a:rPr lang="en-MY" sz="1400" dirty="0" err="1">
                <a:solidFill>
                  <a:srgbClr val="444444"/>
                </a:solidFill>
                <a:cs typeface="Arial" panose="020B0604020202020204" pitchFamily="34" charset="0"/>
              </a:rPr>
              <a:t>Fazli</a:t>
            </a:r>
            <a:r>
              <a:rPr lang="en-MY" sz="1400" dirty="0">
                <a:solidFill>
                  <a:srgbClr val="444444"/>
                </a:solidFill>
                <a:cs typeface="Arial" panose="020B0604020202020204" pitchFamily="34" charset="0"/>
              </a:rPr>
              <a:t> bin </a:t>
            </a:r>
            <a:r>
              <a:rPr lang="en-MY" sz="1400" dirty="0" err="1">
                <a:solidFill>
                  <a:srgbClr val="444444"/>
                </a:solidFill>
                <a:cs typeface="Arial" panose="020B0604020202020204" pitchFamily="34" charset="0"/>
              </a:rPr>
              <a:t>Masri</a:t>
            </a:r>
            <a:endParaRPr lang="en-MY" sz="1400" b="0" i="0" dirty="0">
              <a:solidFill>
                <a:srgbClr val="444444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23AAE5DC-9592-41AD-AA9C-A5A7BFA89DD6}"/>
              </a:ext>
            </a:extLst>
          </p:cNvPr>
          <p:cNvSpPr/>
          <p:nvPr/>
        </p:nvSpPr>
        <p:spPr>
          <a:xfrm>
            <a:off x="698532" y="3387296"/>
            <a:ext cx="40766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rgbClr val="444444"/>
                </a:solidFill>
                <a:cs typeface="Arial" panose="020B0604020202020204" pitchFamily="34" charset="0"/>
              </a:rPr>
              <a:t>Dato’ Mustafa Bin Haji Saman (Pengerusi)</a:t>
            </a:r>
            <a:endParaRPr lang="it-IT" sz="1400" b="0" i="0" dirty="0">
              <a:solidFill>
                <a:srgbClr val="444444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D0361EF-E4B4-430E-9D7C-A31AABBEEB3C}"/>
              </a:ext>
            </a:extLst>
          </p:cNvPr>
          <p:cNvSpPr/>
          <p:nvPr/>
        </p:nvSpPr>
        <p:spPr>
          <a:xfrm>
            <a:off x="698533" y="2930938"/>
            <a:ext cx="34916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u="sng" dirty="0" err="1">
                <a:cs typeface="Arial" panose="020B0604020202020204" pitchFamily="34" charset="0"/>
              </a:rPr>
              <a:t>Jawatankuasa</a:t>
            </a:r>
            <a:r>
              <a:rPr lang="en-US" altLang="en-US" sz="1600" b="1" u="sng" dirty="0">
                <a:cs typeface="Arial" panose="020B0604020202020204" pitchFamily="34" charset="0"/>
              </a:rPr>
              <a:t> Audit </a:t>
            </a:r>
            <a:r>
              <a:rPr lang="en-US" altLang="en-US" sz="1600" b="1" u="sng" dirty="0" err="1">
                <a:cs typeface="Arial" panose="020B0604020202020204" pitchFamily="34" charset="0"/>
              </a:rPr>
              <a:t>Dalam</a:t>
            </a:r>
            <a:endParaRPr lang="en-US" altLang="en-US" sz="1600" b="1" u="sng" dirty="0"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5EADF0C-3ABF-4059-A422-552055285F0B}"/>
              </a:ext>
            </a:extLst>
          </p:cNvPr>
          <p:cNvSpPr/>
          <p:nvPr/>
        </p:nvSpPr>
        <p:spPr>
          <a:xfrm>
            <a:off x="698533" y="3756628"/>
            <a:ext cx="17006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>
                <a:solidFill>
                  <a:srgbClr val="444444"/>
                </a:solidFill>
                <a:cs typeface="Arial" panose="020B0604020202020204" pitchFamily="34" charset="0"/>
              </a:rPr>
              <a:t>Dr. Suhaimi Bin Ishak</a:t>
            </a:r>
            <a:endParaRPr lang="it-IT" sz="1400" b="0" i="0" dirty="0">
              <a:solidFill>
                <a:srgbClr val="444444"/>
              </a:solidFill>
              <a:effectLst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4C938F1-7E28-4B34-9EC9-EBE150CF707B}"/>
              </a:ext>
            </a:extLst>
          </p:cNvPr>
          <p:cNvSpPr/>
          <p:nvPr/>
        </p:nvSpPr>
        <p:spPr>
          <a:xfrm>
            <a:off x="698533" y="4125960"/>
            <a:ext cx="16702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400" dirty="0" err="1">
                <a:solidFill>
                  <a:srgbClr val="444444"/>
                </a:solidFill>
                <a:cs typeface="Arial" panose="020B0604020202020204" pitchFamily="34" charset="0"/>
              </a:rPr>
              <a:t>Dr.</a:t>
            </a:r>
            <a:r>
              <a:rPr lang="en-MY" sz="1400" dirty="0">
                <a:solidFill>
                  <a:srgbClr val="444444"/>
                </a:solidFill>
                <a:cs typeface="Arial" panose="020B0604020202020204" pitchFamily="34" charset="0"/>
              </a:rPr>
              <a:t> </a:t>
            </a:r>
            <a:r>
              <a:rPr lang="en-MY" sz="1400" dirty="0" err="1">
                <a:solidFill>
                  <a:srgbClr val="444444"/>
                </a:solidFill>
                <a:cs typeface="Arial" panose="020B0604020202020204" pitchFamily="34" charset="0"/>
              </a:rPr>
              <a:t>Azharudin</a:t>
            </a:r>
            <a:r>
              <a:rPr lang="en-MY" sz="1400" dirty="0">
                <a:solidFill>
                  <a:srgbClr val="444444"/>
                </a:solidFill>
                <a:cs typeface="Arial" panose="020B0604020202020204" pitchFamily="34" charset="0"/>
              </a:rPr>
              <a:t> Bin Ali</a:t>
            </a:r>
            <a:endParaRPr lang="en-MY" sz="1400" b="0" i="0" dirty="0">
              <a:solidFill>
                <a:srgbClr val="444444"/>
              </a:solidFill>
              <a:effectLst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BB848CE0-0121-4F95-943C-264E065874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3265" y="2930938"/>
            <a:ext cx="1381125" cy="16426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FCF113E9-A529-4AD6-BA3E-7FDDB6E7E0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7391" y="3145390"/>
            <a:ext cx="1186925" cy="142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64AF4D4B-3C5C-46AC-89EE-49BED4EB7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431" y="3138839"/>
            <a:ext cx="1186925" cy="1441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Arrow: Left 17">
            <a:hlinkClick r:id="rId8" action="ppaction://hlinksldjump"/>
            <a:extLst>
              <a:ext uri="{FF2B5EF4-FFF2-40B4-BE49-F238E27FC236}">
                <a16:creationId xmlns:a16="http://schemas.microsoft.com/office/drawing/2014/main" xmlns="" id="{57B76E79-FF5E-4E3D-A063-F182B1C257BB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400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AE510883-0C28-4D57-AF34-917070A58030}"/>
              </a:ext>
            </a:extLst>
          </p:cNvPr>
          <p:cNvCxnSpPr/>
          <p:nvPr/>
        </p:nvCxnSpPr>
        <p:spPr>
          <a:xfrm>
            <a:off x="593889" y="2809182"/>
            <a:ext cx="782424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xmlns="" id="{A02424A8-367C-41B8-BF68-38248180A915}"/>
              </a:ext>
            </a:extLst>
          </p:cNvPr>
          <p:cNvSpPr/>
          <p:nvPr/>
        </p:nvSpPr>
        <p:spPr>
          <a:xfrm>
            <a:off x="1031945" y="5181800"/>
            <a:ext cx="1652568" cy="367645"/>
          </a:xfrm>
          <a:prstGeom prst="roundRect">
            <a:avLst/>
          </a:prstGeom>
          <a:noFill/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J/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Kuasa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Pencalonan</a:t>
            </a:r>
            <a:endParaRPr lang="en-MY" sz="11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xmlns="" id="{13BC662D-E54A-4F0F-AFB4-9ECBA8A8FCC1}"/>
              </a:ext>
            </a:extLst>
          </p:cNvPr>
          <p:cNvSpPr/>
          <p:nvPr/>
        </p:nvSpPr>
        <p:spPr>
          <a:xfrm>
            <a:off x="2871016" y="5181800"/>
            <a:ext cx="1652568" cy="367645"/>
          </a:xfrm>
          <a:prstGeom prst="roundRect">
            <a:avLst/>
          </a:prstGeom>
          <a:noFill/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J/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Kuasa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Imbuhan</a:t>
            </a:r>
            <a:endParaRPr lang="en-MY" sz="11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xmlns="" id="{0F7E7A9F-A895-4E18-82DA-C46E34E3CCA9}"/>
              </a:ext>
            </a:extLst>
          </p:cNvPr>
          <p:cNvSpPr/>
          <p:nvPr/>
        </p:nvSpPr>
        <p:spPr>
          <a:xfrm>
            <a:off x="4666874" y="5181799"/>
            <a:ext cx="1652568" cy="367645"/>
          </a:xfrm>
          <a:prstGeom prst="roundRect">
            <a:avLst/>
          </a:prstGeom>
          <a:noFill/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J/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Kuasa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Pengurusan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Risiko</a:t>
            </a:r>
            <a:endParaRPr lang="en-MY" sz="11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xmlns="" id="{6CAA53EC-CDE8-4021-AD3A-12B621FA8CB3}"/>
              </a:ext>
            </a:extLst>
          </p:cNvPr>
          <p:cNvSpPr/>
          <p:nvPr/>
        </p:nvSpPr>
        <p:spPr>
          <a:xfrm>
            <a:off x="6462732" y="5183272"/>
            <a:ext cx="1652568" cy="367645"/>
          </a:xfrm>
          <a:prstGeom prst="roundRect">
            <a:avLst/>
          </a:prstGeom>
          <a:noFill/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J/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Kuasa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Pelaburan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&amp;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Operasi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Cawangan</a:t>
            </a:r>
            <a:endParaRPr lang="en-MY" sz="11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xmlns="" id="{2478AB3F-F137-49EC-9147-8F5A8A7240E9}"/>
              </a:ext>
            </a:extLst>
          </p:cNvPr>
          <p:cNvSpPr/>
          <p:nvPr/>
        </p:nvSpPr>
        <p:spPr>
          <a:xfrm>
            <a:off x="1031945" y="5686940"/>
            <a:ext cx="1652568" cy="367645"/>
          </a:xfrm>
          <a:prstGeom prst="roundRect">
            <a:avLst/>
          </a:prstGeom>
          <a:noFill/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J/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Kuasa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Keanggotaan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&amp; Hal 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Ehwal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Koroporat</a:t>
            </a:r>
            <a:endParaRPr lang="en-MY" sz="11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xmlns="" id="{AEFE111F-76A9-40D9-8EC6-506D847B09A3}"/>
              </a:ext>
            </a:extLst>
          </p:cNvPr>
          <p:cNvSpPr/>
          <p:nvPr/>
        </p:nvSpPr>
        <p:spPr>
          <a:xfrm>
            <a:off x="2871016" y="5686939"/>
            <a:ext cx="1652568" cy="367645"/>
          </a:xfrm>
          <a:prstGeom prst="roundRect">
            <a:avLst/>
          </a:prstGeom>
          <a:noFill/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J/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Kuasa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Kredit</a:t>
            </a:r>
            <a:endParaRPr lang="en-MY" sz="11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xmlns="" id="{55B359CC-1CB7-4656-A5C8-3ED26D16C22F}"/>
              </a:ext>
            </a:extLst>
          </p:cNvPr>
          <p:cNvSpPr/>
          <p:nvPr/>
        </p:nvSpPr>
        <p:spPr>
          <a:xfrm>
            <a:off x="4666874" y="5684985"/>
            <a:ext cx="1652568" cy="367645"/>
          </a:xfrm>
          <a:prstGeom prst="roundRect">
            <a:avLst/>
          </a:prstGeom>
          <a:noFill/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J/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Kuasa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Pembangunan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Produk</a:t>
            </a:r>
            <a:endParaRPr lang="en-MY" sz="11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xmlns="" id="{9B12D60D-D489-47A4-AC0F-7FC8A06AF683}"/>
              </a:ext>
            </a:extLst>
          </p:cNvPr>
          <p:cNvSpPr/>
          <p:nvPr/>
        </p:nvSpPr>
        <p:spPr>
          <a:xfrm>
            <a:off x="6472514" y="5686939"/>
            <a:ext cx="1652568" cy="367645"/>
          </a:xfrm>
          <a:prstGeom prst="roundRect">
            <a:avLst/>
          </a:prstGeom>
          <a:noFill/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Lembaga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Pengarah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Subsidiari</a:t>
            </a:r>
            <a:endParaRPr lang="en-MY" sz="11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xmlns="" id="{0021C30A-DFC2-4AC7-920A-819C178736E2}"/>
              </a:ext>
            </a:extLst>
          </p:cNvPr>
          <p:cNvCxnSpPr/>
          <p:nvPr/>
        </p:nvCxnSpPr>
        <p:spPr>
          <a:xfrm>
            <a:off x="698532" y="4752673"/>
            <a:ext cx="7824247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FAAFEA0C-9B8D-4F54-A214-2DD46D1B071A}"/>
              </a:ext>
            </a:extLst>
          </p:cNvPr>
          <p:cNvSpPr/>
          <p:nvPr/>
        </p:nvSpPr>
        <p:spPr>
          <a:xfrm>
            <a:off x="595598" y="4752673"/>
            <a:ext cx="34916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600" b="1" u="sng" dirty="0" err="1">
                <a:cs typeface="Arial" panose="020B0604020202020204" pitchFamily="34" charset="0"/>
              </a:rPr>
              <a:t>Jawatankuasa</a:t>
            </a:r>
            <a:r>
              <a:rPr lang="en-US" altLang="en-US" sz="1600" b="1" u="sng" dirty="0">
                <a:cs typeface="Arial" panose="020B0604020202020204" pitchFamily="34" charset="0"/>
              </a:rPr>
              <a:t> Kecil</a:t>
            </a:r>
          </a:p>
        </p:txBody>
      </p:sp>
    </p:spTree>
    <p:extLst>
      <p:ext uri="{BB962C8B-B14F-4D97-AF65-F5344CB8AC3E}">
        <p14:creationId xmlns:p14="http://schemas.microsoft.com/office/powerpoint/2010/main" val="134051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750" y="260502"/>
            <a:ext cx="337945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Pengurusan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Kanan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CBP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703" y="1132764"/>
            <a:ext cx="1585936" cy="1708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71" y="3676454"/>
            <a:ext cx="1405777" cy="1579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5229" y="3676454"/>
            <a:ext cx="1463278" cy="1574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648" y="3676454"/>
            <a:ext cx="1463278" cy="1574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413382" y="2885634"/>
            <a:ext cx="23172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b="1" dirty="0" err="1">
                <a:cs typeface="Arial" panose="020B0604020202020204" pitchFamily="34" charset="0"/>
              </a:rPr>
              <a:t>Mohd</a:t>
            </a:r>
            <a:r>
              <a:rPr lang="en-MY" sz="1600" b="1" dirty="0">
                <a:cs typeface="Arial" panose="020B0604020202020204" pitchFamily="34" charset="0"/>
              </a:rPr>
              <a:t> Nor Bin </a:t>
            </a:r>
            <a:r>
              <a:rPr lang="en-MY" sz="1600" b="1" dirty="0" err="1">
                <a:cs typeface="Arial" panose="020B0604020202020204" pitchFamily="34" charset="0"/>
              </a:rPr>
              <a:t>Abd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Razak</a:t>
            </a:r>
            <a:endParaRPr lang="en-MY" sz="1600" b="1" dirty="0">
              <a:cs typeface="Arial" panose="020B0604020202020204" pitchFamily="34" charset="0"/>
            </a:endParaRPr>
          </a:p>
          <a:p>
            <a:pPr algn="ctr"/>
            <a:r>
              <a:rPr lang="en-MY" sz="1600" b="1" dirty="0" err="1">
                <a:cs typeface="Arial" panose="020B0604020202020204" pitchFamily="34" charset="0"/>
              </a:rPr>
              <a:t>Ketua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Pegawai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Eksekutif</a:t>
            </a:r>
            <a:endParaRPr lang="en-MY" sz="1600" b="1" dirty="0"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9433" y="5359310"/>
            <a:ext cx="2368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b="1" dirty="0">
                <a:cs typeface="Arial" panose="020B0604020202020204" pitchFamily="34" charset="0"/>
              </a:rPr>
              <a:t>Ahmad Nizar Bin </a:t>
            </a:r>
            <a:r>
              <a:rPr lang="en-MY" sz="1600" b="1" dirty="0" err="1">
                <a:cs typeface="Arial" panose="020B0604020202020204" pitchFamily="34" charset="0"/>
              </a:rPr>
              <a:t>Rashikin</a:t>
            </a:r>
            <a:endParaRPr lang="en-MY" sz="1600" b="1" dirty="0">
              <a:cs typeface="Arial" panose="020B0604020202020204" pitchFamily="34" charset="0"/>
            </a:endParaRPr>
          </a:p>
          <a:p>
            <a:pPr algn="ctr"/>
            <a:r>
              <a:rPr lang="en-MY" sz="1600" b="1" dirty="0" err="1">
                <a:cs typeface="Arial" panose="020B0604020202020204" pitchFamily="34" charset="0"/>
              </a:rPr>
              <a:t>Ketua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Pegawai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Kewangan</a:t>
            </a:r>
            <a:endParaRPr lang="en-MY" sz="1600" b="1" dirty="0"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20659" y="5359310"/>
            <a:ext cx="23026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b="1" dirty="0" err="1">
                <a:cs typeface="Arial" panose="020B0604020202020204" pitchFamily="34" charset="0"/>
              </a:rPr>
              <a:t>Mohd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Dzarfan</a:t>
            </a:r>
            <a:r>
              <a:rPr lang="en-MY" sz="1600" b="1" dirty="0">
                <a:cs typeface="Arial" panose="020B0604020202020204" pitchFamily="34" charset="0"/>
              </a:rPr>
              <a:t> Bin Khalid</a:t>
            </a:r>
          </a:p>
          <a:p>
            <a:pPr algn="ctr"/>
            <a:r>
              <a:rPr lang="en-MY" sz="1600" b="1" dirty="0" err="1">
                <a:cs typeface="Arial" panose="020B0604020202020204" pitchFamily="34" charset="0"/>
              </a:rPr>
              <a:t>Ketua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Pegawai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Operasi</a:t>
            </a:r>
            <a:endParaRPr lang="en-MY" sz="1600" b="1" dirty="0"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43665" y="5359310"/>
            <a:ext cx="1971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b="1" dirty="0" err="1">
                <a:cs typeface="Arial" panose="020B0604020202020204" pitchFamily="34" charset="0"/>
              </a:rPr>
              <a:t>Hj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Khalili</a:t>
            </a:r>
            <a:r>
              <a:rPr lang="en-MY" sz="1600" b="1" dirty="0">
                <a:cs typeface="Arial" panose="020B0604020202020204" pitchFamily="34" charset="0"/>
              </a:rPr>
              <a:t> Bin </a:t>
            </a:r>
            <a:r>
              <a:rPr lang="en-MY" sz="1600" b="1" dirty="0" err="1">
                <a:cs typeface="Arial" panose="020B0604020202020204" pitchFamily="34" charset="0"/>
              </a:rPr>
              <a:t>Buyong</a:t>
            </a:r>
            <a:endParaRPr lang="en-MY" sz="1600" b="1" dirty="0">
              <a:cs typeface="Arial" panose="020B0604020202020204" pitchFamily="34" charset="0"/>
            </a:endParaRPr>
          </a:p>
          <a:p>
            <a:pPr algn="ctr"/>
            <a:r>
              <a:rPr lang="en-MY" sz="1600" b="1" dirty="0" err="1">
                <a:cs typeface="Arial" panose="020B0604020202020204" pitchFamily="34" charset="0"/>
              </a:rPr>
              <a:t>Ketua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Pegawai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Risiko</a:t>
            </a:r>
            <a:endParaRPr lang="en-MY" sz="1600" b="1" dirty="0"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>
                <a:latin typeface="+mn-lt"/>
              </a:rPr>
              <a:pPr/>
              <a:t>12</a:t>
            </a:fld>
            <a:endParaRPr lang="en-MY">
              <a:latin typeface="+mn-lt"/>
            </a:endParaRPr>
          </a:p>
        </p:txBody>
      </p:sp>
      <p:sp>
        <p:nvSpPr>
          <p:cNvPr id="16" name="Arrow: Left 15">
            <a:hlinkClick r:id="rId6" action="ppaction://hlinksldjump"/>
            <a:extLst>
              <a:ext uri="{FF2B5EF4-FFF2-40B4-BE49-F238E27FC236}">
                <a16:creationId xmlns:a16="http://schemas.microsoft.com/office/drawing/2014/main" xmlns="" id="{F56DA9F3-6E20-42D1-9A4D-1D8C33561DD7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495095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5AF810B-1C53-4169-A0D2-03B122D5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13</a:t>
            </a:fld>
            <a:endParaRPr lang="en-MY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EF6320E2-8DED-4E62-B663-AB6C737A1D92}"/>
              </a:ext>
            </a:extLst>
          </p:cNvPr>
          <p:cNvGrpSpPr/>
          <p:nvPr/>
        </p:nvGrpSpPr>
        <p:grpSpPr>
          <a:xfrm>
            <a:off x="539552" y="1664813"/>
            <a:ext cx="8043192" cy="2995169"/>
            <a:chOff x="539552" y="1664813"/>
            <a:chExt cx="8043192" cy="299516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xmlns="" id="{9F48562B-13E3-4A63-A39D-84547021438F}"/>
                </a:ext>
              </a:extLst>
            </p:cNvPr>
            <p:cNvSpPr/>
            <p:nvPr/>
          </p:nvSpPr>
          <p:spPr>
            <a:xfrm>
              <a:off x="4581165" y="3809320"/>
              <a:ext cx="3384376" cy="6406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" name="Block Arc 4">
              <a:extLst>
                <a:ext uri="{FF2B5EF4-FFF2-40B4-BE49-F238E27FC236}">
                  <a16:creationId xmlns:a16="http://schemas.microsoft.com/office/drawing/2014/main" xmlns="" id="{0BD1C918-FBA2-4DA0-9B84-E611E3D1FE8A}"/>
                </a:ext>
              </a:extLst>
            </p:cNvPr>
            <p:cNvSpPr/>
            <p:nvPr/>
          </p:nvSpPr>
          <p:spPr>
            <a:xfrm rot="10800000">
              <a:off x="3275856" y="1879355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rgbClr val="A82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5">
              <a:extLst>
                <a:ext uri="{FF2B5EF4-FFF2-40B4-BE49-F238E27FC236}">
                  <a16:creationId xmlns:a16="http://schemas.microsoft.com/office/drawing/2014/main" xmlns="" id="{65F34373-4400-4D84-9DA7-69FC19E9C733}"/>
                </a:ext>
              </a:extLst>
            </p:cNvPr>
            <p:cNvSpPr/>
            <p:nvPr/>
          </p:nvSpPr>
          <p:spPr>
            <a:xfrm>
              <a:off x="3275856" y="1879356"/>
              <a:ext cx="2570584" cy="2570584"/>
            </a:xfrm>
            <a:prstGeom prst="blockArc">
              <a:avLst>
                <a:gd name="adj1" fmla="val 5399885"/>
                <a:gd name="adj2" fmla="val 16270511"/>
                <a:gd name="adj3" fmla="val 25497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xmlns="" id="{708C5B69-3FAA-4F49-88BE-66DC572B6734}"/>
                </a:ext>
              </a:extLst>
            </p:cNvPr>
            <p:cNvSpPr/>
            <p:nvPr/>
          </p:nvSpPr>
          <p:spPr>
            <a:xfrm rot="5400000">
              <a:off x="4487996" y="1737965"/>
              <a:ext cx="1060704" cy="9144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C2C0CCA5-6C7B-4B78-87C5-E3DDB2732CA0}"/>
                </a:ext>
              </a:extLst>
            </p:cNvPr>
            <p:cNvSpPr/>
            <p:nvPr/>
          </p:nvSpPr>
          <p:spPr>
            <a:xfrm>
              <a:off x="1194068" y="3809320"/>
              <a:ext cx="3384376" cy="640620"/>
            </a:xfrm>
            <a:prstGeom prst="rect">
              <a:avLst/>
            </a:prstGeom>
            <a:solidFill>
              <a:srgbClr val="A82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xmlns="" id="{61628379-DF45-463F-823F-282B7039E0E4}"/>
                </a:ext>
              </a:extLst>
            </p:cNvPr>
            <p:cNvSpPr/>
            <p:nvPr/>
          </p:nvSpPr>
          <p:spPr>
            <a:xfrm rot="5400000">
              <a:off x="7595192" y="3672430"/>
              <a:ext cx="1060704" cy="91440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xmlns="" id="{0EE345A1-1F73-465F-98FB-851C76D95628}"/>
                </a:ext>
              </a:extLst>
            </p:cNvPr>
            <p:cNvSpPr/>
            <p:nvPr/>
          </p:nvSpPr>
          <p:spPr>
            <a:xfrm rot="16200000">
              <a:off x="466400" y="3672430"/>
              <a:ext cx="1060704" cy="914400"/>
            </a:xfrm>
            <a:prstGeom prst="triangle">
              <a:avLst/>
            </a:prstGeom>
            <a:solidFill>
              <a:srgbClr val="A823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Picture 2" descr="Image result for suruhanjaya koperasi malaysia vector">
            <a:extLst>
              <a:ext uri="{FF2B5EF4-FFF2-40B4-BE49-F238E27FC236}">
                <a16:creationId xmlns:a16="http://schemas.microsoft.com/office/drawing/2014/main" xmlns="" id="{7D471618-782F-4A49-96D0-3C51E8431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405" y="2577892"/>
            <a:ext cx="1937936" cy="106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Image result for bank negara malaysia">
            <a:extLst>
              <a:ext uri="{FF2B5EF4-FFF2-40B4-BE49-F238E27FC236}">
                <a16:creationId xmlns:a16="http://schemas.microsoft.com/office/drawing/2014/main" xmlns="" id="{9CE26343-61C4-4BDA-89E9-4264BF122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954" y="2577892"/>
            <a:ext cx="2272975" cy="49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690AA0E2-94F5-4F29-8F7D-1E3B7D8285AC}"/>
              </a:ext>
            </a:extLst>
          </p:cNvPr>
          <p:cNvSpPr/>
          <p:nvPr/>
        </p:nvSpPr>
        <p:spPr>
          <a:xfrm>
            <a:off x="1289256" y="1979110"/>
            <a:ext cx="25219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 err="1"/>
              <a:t>Akta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Koperasi</a:t>
            </a:r>
            <a:r>
              <a:rPr lang="en-US" altLang="en-US" sz="1600" b="1" dirty="0"/>
              <a:t> 1993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 err="1"/>
              <a:t>Garis</a:t>
            </a:r>
            <a:r>
              <a:rPr lang="en-US" altLang="en-US" sz="1600" b="1" dirty="0"/>
              <a:t> Panduan 11 </a:t>
            </a:r>
            <a:endParaRPr lang="en-MY" sz="16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10A07BE-5757-4533-89F5-AAFCF64FB800}"/>
              </a:ext>
            </a:extLst>
          </p:cNvPr>
          <p:cNvSpPr/>
          <p:nvPr/>
        </p:nvSpPr>
        <p:spPr>
          <a:xfrm>
            <a:off x="5846440" y="1979110"/>
            <a:ext cx="2570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en-US" sz="1600" b="1" dirty="0">
                <a:cs typeface="Arial" panose="020B0604020202020204" pitchFamily="34" charset="0"/>
              </a:rPr>
              <a:t>Islamic Financial Services Act (IFSA) 2013</a:t>
            </a:r>
            <a:endParaRPr lang="en-MY" sz="1600" b="1" dirty="0">
              <a:cs typeface="Arial" panose="020B06040202020202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xmlns="" id="{17B807B3-14A6-41C0-A04E-AD66DAF3F7E1}"/>
              </a:ext>
            </a:extLst>
          </p:cNvPr>
          <p:cNvSpPr txBox="1">
            <a:spLocks/>
          </p:cNvSpPr>
          <p:nvPr/>
        </p:nvSpPr>
        <p:spPr>
          <a:xfrm>
            <a:off x="162973" y="184672"/>
            <a:ext cx="4645002" cy="4409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Pengawalselia</a:t>
            </a:r>
            <a:r>
              <a:rPr lang="en-US" sz="2800" b="1" dirty="0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 CBP</a:t>
            </a:r>
            <a:endParaRPr lang="en-MY" sz="2800" b="1" dirty="0">
              <a:solidFill>
                <a:srgbClr val="A82328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66DE48C6-184A-4DC7-881C-B967B3E9EC86}"/>
              </a:ext>
            </a:extLst>
          </p:cNvPr>
          <p:cNvSpPr/>
          <p:nvPr/>
        </p:nvSpPr>
        <p:spPr>
          <a:xfrm>
            <a:off x="815029" y="4534191"/>
            <a:ext cx="74332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2000" b="1" dirty="0" err="1">
                <a:solidFill>
                  <a:srgbClr val="A82328"/>
                </a:solidFill>
                <a:cs typeface="Arial" panose="020B0604020202020204" pitchFamily="34" charset="0"/>
              </a:rPr>
              <a:t>Pengawalselia</a:t>
            </a:r>
            <a:r>
              <a:rPr lang="en-MY" sz="2000" b="1" dirty="0">
                <a:solidFill>
                  <a:srgbClr val="A82328"/>
                </a:solidFill>
                <a:cs typeface="Arial" panose="020B0604020202020204" pitchFamily="34" charset="0"/>
              </a:rPr>
              <a:t> CBP </a:t>
            </a:r>
            <a:r>
              <a:rPr lang="en-MY" sz="2000" b="1" dirty="0" err="1">
                <a:solidFill>
                  <a:srgbClr val="A82328"/>
                </a:solidFill>
                <a:cs typeface="Arial" panose="020B0604020202020204" pitchFamily="34" charset="0"/>
              </a:rPr>
              <a:t>sebagai</a:t>
            </a:r>
            <a:r>
              <a:rPr lang="en-MY" sz="20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MY" sz="2000" b="1" dirty="0" err="1">
                <a:solidFill>
                  <a:srgbClr val="A82328"/>
                </a:solidFill>
                <a:cs typeface="Arial" panose="020B0604020202020204" pitchFamily="34" charset="0"/>
              </a:rPr>
              <a:t>Sebuah</a:t>
            </a:r>
            <a:r>
              <a:rPr lang="en-MY" sz="2000" b="1" dirty="0">
                <a:solidFill>
                  <a:srgbClr val="A82328"/>
                </a:solidFill>
                <a:cs typeface="Arial" panose="020B0604020202020204" pitchFamily="34" charset="0"/>
              </a:rPr>
              <a:t> Co-op Bank</a:t>
            </a:r>
            <a:endParaRPr lang="en-MY" sz="2000" b="1" dirty="0">
              <a:solidFill>
                <a:srgbClr val="A82328"/>
              </a:solidFill>
            </a:endParaRPr>
          </a:p>
        </p:txBody>
      </p:sp>
      <p:sp>
        <p:nvSpPr>
          <p:cNvPr id="18" name="Arrow: Left 17">
            <a:hlinkClick r:id="rId4" action="ppaction://hlinksldjump"/>
            <a:extLst>
              <a:ext uri="{FF2B5EF4-FFF2-40B4-BE49-F238E27FC236}">
                <a16:creationId xmlns:a16="http://schemas.microsoft.com/office/drawing/2014/main" xmlns="" id="{32581117-0FBA-420C-9944-A2CAC21D95E7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204915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3109971E-9D5D-4C6E-9D30-D066C7C14E60}"/>
              </a:ext>
            </a:extLst>
          </p:cNvPr>
          <p:cNvSpPr/>
          <p:nvPr/>
        </p:nvSpPr>
        <p:spPr>
          <a:xfrm>
            <a:off x="0" y="2566219"/>
            <a:ext cx="9144000" cy="1534837"/>
          </a:xfrm>
          <a:prstGeom prst="rect">
            <a:avLst/>
          </a:prstGeom>
          <a:solidFill>
            <a:srgbClr val="A823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sz="16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A4FEE7AD-789D-4191-BD46-B92F562B5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7576A143-628F-408E-8961-B1A71BD80A4D}" type="slidenum">
              <a:rPr lang="en-MY" sz="1600" smtClean="0">
                <a:latin typeface="+mn-lt"/>
              </a:rPr>
              <a:pPr/>
              <a:t>14</a:t>
            </a:fld>
            <a:endParaRPr lang="en-MY" sz="1600" dirty="0">
              <a:latin typeface="+mn-lt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xmlns="" id="{9102E2EC-846B-4351-8D84-357A29892CB9}"/>
              </a:ext>
            </a:extLst>
          </p:cNvPr>
          <p:cNvSpPr/>
          <p:nvPr/>
        </p:nvSpPr>
        <p:spPr>
          <a:xfrm>
            <a:off x="2627619" y="1705459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C835DADE-7AF0-4D8E-B8B8-97BB1DAAD226}"/>
              </a:ext>
            </a:extLst>
          </p:cNvPr>
          <p:cNvSpPr/>
          <p:nvPr/>
        </p:nvSpPr>
        <p:spPr>
          <a:xfrm>
            <a:off x="2627619" y="4234869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AF5A382C-4BA9-40B2-AE89-0BDCEBEA1F57}"/>
              </a:ext>
            </a:extLst>
          </p:cNvPr>
          <p:cNvSpPr/>
          <p:nvPr/>
        </p:nvSpPr>
        <p:spPr>
          <a:xfrm>
            <a:off x="5768249" y="1705459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32EB9CBB-56B1-454B-AF61-E9095DB3E71B}"/>
              </a:ext>
            </a:extLst>
          </p:cNvPr>
          <p:cNvSpPr/>
          <p:nvPr/>
        </p:nvSpPr>
        <p:spPr>
          <a:xfrm>
            <a:off x="5768249" y="4234869"/>
            <a:ext cx="677666" cy="67766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7894BB9F-26E4-4FFF-A9BF-9E815FABBD94}"/>
              </a:ext>
            </a:extLst>
          </p:cNvPr>
          <p:cNvSpPr/>
          <p:nvPr/>
        </p:nvSpPr>
        <p:spPr>
          <a:xfrm>
            <a:off x="2627619" y="2957454"/>
            <a:ext cx="677666" cy="677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xmlns="" id="{C394A02E-3764-46B7-9FA8-9468E9204BC8}"/>
              </a:ext>
            </a:extLst>
          </p:cNvPr>
          <p:cNvSpPr/>
          <p:nvPr/>
        </p:nvSpPr>
        <p:spPr>
          <a:xfrm>
            <a:off x="5768249" y="2957454"/>
            <a:ext cx="677666" cy="67766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46F65DBE-D3A9-4558-840A-1525CDC7A488}"/>
              </a:ext>
            </a:extLst>
          </p:cNvPr>
          <p:cNvGrpSpPr/>
          <p:nvPr/>
        </p:nvGrpSpPr>
        <p:grpSpPr>
          <a:xfrm>
            <a:off x="6503484" y="1782420"/>
            <a:ext cx="2016224" cy="584775"/>
            <a:chOff x="803640" y="3362835"/>
            <a:chExt cx="2059657" cy="58477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834A3589-39FC-4A95-B249-C1B79887C78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0B199AA2-7C24-445E-A627-BE99C5C4028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Pinjaman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Berjangka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Pinjaman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Bercagar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14A1DDA9-6BCE-4123-93A4-DE940E8BF1FC}"/>
              </a:ext>
            </a:extLst>
          </p:cNvPr>
          <p:cNvGrpSpPr/>
          <p:nvPr/>
        </p:nvGrpSpPr>
        <p:grpSpPr>
          <a:xfrm>
            <a:off x="6549910" y="3148958"/>
            <a:ext cx="2016224" cy="486384"/>
            <a:chOff x="803640" y="3362835"/>
            <a:chExt cx="2059657" cy="71405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71BA9BA6-4537-4ED1-ADBB-40C17C0257C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97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04FF13C0-B080-4CCE-AF40-7B1D3F372883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4970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‘Bridging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E3D72421-2153-4248-836F-4F3D8583D981}"/>
              </a:ext>
            </a:extLst>
          </p:cNvPr>
          <p:cNvGrpSpPr/>
          <p:nvPr/>
        </p:nvGrpSpPr>
        <p:grpSpPr>
          <a:xfrm>
            <a:off x="6549910" y="4223870"/>
            <a:ext cx="2672748" cy="1046440"/>
            <a:chOff x="657786" y="3559401"/>
            <a:chExt cx="2205511" cy="104644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AE1BD5C6-868D-4060-A3F3-20515BF58B18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E1D1336C-8D31-4F9A-A29C-215A60A96F80}"/>
                </a:ext>
              </a:extLst>
            </p:cNvPr>
            <p:cNvSpPr txBox="1"/>
            <p:nvPr/>
          </p:nvSpPr>
          <p:spPr>
            <a:xfrm>
              <a:off x="657786" y="3559401"/>
              <a:ext cx="205965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i-Kontrak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-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Penfaktoran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Pembiayaan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Hutang</a:t>
              </a:r>
              <a:endPara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  <a:p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(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dalam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proses </a:t>
              </a:r>
              <a:r>
                <a:rPr lang="en-US" altLang="ko-KR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kelulusan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SKM)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3F23711-2519-4D2C-9CA3-76BAB5661F13}"/>
              </a:ext>
            </a:extLst>
          </p:cNvPr>
          <p:cNvSpPr txBox="1"/>
          <p:nvPr/>
        </p:nvSpPr>
        <p:spPr>
          <a:xfrm>
            <a:off x="562126" y="1850453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Deposit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C6C3D2AB-6E9C-4C46-BD5A-B5EC94E075D5}"/>
              </a:ext>
            </a:extLst>
          </p:cNvPr>
          <p:cNvGrpSpPr/>
          <p:nvPr/>
        </p:nvGrpSpPr>
        <p:grpSpPr>
          <a:xfrm>
            <a:off x="226142" y="3007496"/>
            <a:ext cx="2319479" cy="830997"/>
            <a:chOff x="803640" y="3362835"/>
            <a:chExt cx="2059657" cy="8309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83BF76F6-BD8D-4FA9-A5D2-612A1CBA540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ko-KR" altLang="en-US" sz="16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26442EDC-C7F3-4E63-A8AF-B7F08BAFBF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Pembiayaan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Peribadi</a:t>
              </a:r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 &amp;</a:t>
              </a:r>
            </a:p>
            <a:p>
              <a:pPr algn="r"/>
              <a:r>
                <a:rPr lang="en-US" altLang="ko-KR" sz="1600" b="1" dirty="0" err="1">
                  <a:solidFill>
                    <a:schemeClr val="bg1"/>
                  </a:solidFill>
                  <a:cs typeface="Arial" pitchFamily="34" charset="0"/>
                </a:rPr>
                <a:t>Ar-Rahnu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FFE9A79-F592-4AE9-9984-E6048C9CE149}"/>
              </a:ext>
            </a:extLst>
          </p:cNvPr>
          <p:cNvSpPr txBox="1"/>
          <p:nvPr/>
        </p:nvSpPr>
        <p:spPr>
          <a:xfrm>
            <a:off x="458520" y="4264712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Takaful &amp; </a:t>
            </a:r>
          </a:p>
          <a:p>
            <a:pPr algn="r"/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Penulisan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Wasiat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3" name="Picture 2" descr="D:\Fullppt\PNG이미지\핸드폰2.png">
            <a:extLst>
              <a:ext uri="{FF2B5EF4-FFF2-40B4-BE49-F238E27FC236}">
                <a16:creationId xmlns:a16="http://schemas.microsoft.com/office/drawing/2014/main" xmlns="" id="{D702F54D-27F6-40A0-8108-529B720D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372" y="1602657"/>
            <a:ext cx="3134680" cy="413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Block Arc 11">
            <a:extLst>
              <a:ext uri="{FF2B5EF4-FFF2-40B4-BE49-F238E27FC236}">
                <a16:creationId xmlns:a16="http://schemas.microsoft.com/office/drawing/2014/main" xmlns="" id="{6C802EB3-6E0D-4799-BEF8-51CF594F3FF6}"/>
              </a:ext>
            </a:extLst>
          </p:cNvPr>
          <p:cNvSpPr/>
          <p:nvPr/>
        </p:nvSpPr>
        <p:spPr>
          <a:xfrm rot="10800000">
            <a:off x="2853373" y="186078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Block Arc 11">
            <a:extLst>
              <a:ext uri="{FF2B5EF4-FFF2-40B4-BE49-F238E27FC236}">
                <a16:creationId xmlns:a16="http://schemas.microsoft.com/office/drawing/2014/main" xmlns="" id="{A327923D-FDEE-4ADE-80B1-1AE40A9F6777}"/>
              </a:ext>
            </a:extLst>
          </p:cNvPr>
          <p:cNvSpPr/>
          <p:nvPr/>
        </p:nvSpPr>
        <p:spPr>
          <a:xfrm rot="10800000">
            <a:off x="2842392" y="313155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rgbClr val="86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37" name="Round Same Side Corner Rectangle 6">
            <a:extLst>
              <a:ext uri="{FF2B5EF4-FFF2-40B4-BE49-F238E27FC236}">
                <a16:creationId xmlns:a16="http://schemas.microsoft.com/office/drawing/2014/main" xmlns="" id="{4776AD80-412A-42FB-ABF2-66A95826D25F}"/>
              </a:ext>
            </a:extLst>
          </p:cNvPr>
          <p:cNvSpPr>
            <a:spLocks noChangeAspect="1"/>
          </p:cNvSpPr>
          <p:nvPr/>
        </p:nvSpPr>
        <p:spPr>
          <a:xfrm rot="2700000">
            <a:off x="2907403" y="4345538"/>
            <a:ext cx="109444" cy="438775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B822DCB3-D410-428D-94B9-9784215EC7C6}"/>
              </a:ext>
            </a:extLst>
          </p:cNvPr>
          <p:cNvSpPr txBox="1"/>
          <p:nvPr/>
        </p:nvSpPr>
        <p:spPr>
          <a:xfrm>
            <a:off x="3788116" y="2511457"/>
            <a:ext cx="1487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Syer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Anggota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Individu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/</a:t>
            </a: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  <a:cs typeface="Arial" pitchFamily="34" charset="0"/>
              </a:rPr>
              <a:t>Koperasi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Parallelogram 30">
            <a:extLst>
              <a:ext uri="{FF2B5EF4-FFF2-40B4-BE49-F238E27FC236}">
                <a16:creationId xmlns:a16="http://schemas.microsoft.com/office/drawing/2014/main" xmlns="" id="{1A377935-3D08-4C04-ABBA-4DD1A7569289}"/>
              </a:ext>
            </a:extLst>
          </p:cNvPr>
          <p:cNvSpPr/>
          <p:nvPr/>
        </p:nvSpPr>
        <p:spPr>
          <a:xfrm flipH="1">
            <a:off x="5938485" y="4408745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1" name="Diamond 5">
            <a:extLst>
              <a:ext uri="{FF2B5EF4-FFF2-40B4-BE49-F238E27FC236}">
                <a16:creationId xmlns:a16="http://schemas.microsoft.com/office/drawing/2014/main" xmlns="" id="{3EF711A6-AA56-42C9-B7FA-0AB728FB7131}"/>
              </a:ext>
            </a:extLst>
          </p:cNvPr>
          <p:cNvSpPr/>
          <p:nvPr/>
        </p:nvSpPr>
        <p:spPr>
          <a:xfrm>
            <a:off x="5932904" y="3070936"/>
            <a:ext cx="357266" cy="358322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rgbClr val="86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dirty="0"/>
          </a:p>
        </p:txBody>
      </p:sp>
      <p:sp>
        <p:nvSpPr>
          <p:cNvPr id="45" name="Block Arc 11">
            <a:extLst>
              <a:ext uri="{FF2B5EF4-FFF2-40B4-BE49-F238E27FC236}">
                <a16:creationId xmlns:a16="http://schemas.microsoft.com/office/drawing/2014/main" xmlns="" id="{1A57B626-84C3-4344-B7C8-66DEB0546896}"/>
              </a:ext>
            </a:extLst>
          </p:cNvPr>
          <p:cNvSpPr/>
          <p:nvPr/>
        </p:nvSpPr>
        <p:spPr>
          <a:xfrm rot="10800000">
            <a:off x="6005573" y="1867336"/>
            <a:ext cx="217507" cy="353911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DF1F2B11-9418-41E6-90B9-2961CAD0D55E}"/>
              </a:ext>
            </a:extLst>
          </p:cNvPr>
          <p:cNvSpPr/>
          <p:nvPr/>
        </p:nvSpPr>
        <p:spPr>
          <a:xfrm>
            <a:off x="815029" y="5646617"/>
            <a:ext cx="7433271" cy="338554"/>
          </a:xfrm>
          <a:prstGeom prst="rect">
            <a:avLst/>
          </a:prstGeom>
          <a:ln w="19050">
            <a:solidFill>
              <a:srgbClr val="A8232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MY" sz="1600" b="1" dirty="0" err="1">
                <a:cs typeface="Arial" panose="020B0604020202020204" pitchFamily="34" charset="0"/>
              </a:rPr>
              <a:t>Semua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produk</a:t>
            </a:r>
            <a:r>
              <a:rPr lang="en-MY" sz="1600" b="1" dirty="0">
                <a:cs typeface="Arial" panose="020B0604020202020204" pitchFamily="34" charset="0"/>
              </a:rPr>
              <a:t> &amp; </a:t>
            </a:r>
            <a:r>
              <a:rPr lang="en-MY" sz="1600" b="1" dirty="0" err="1">
                <a:cs typeface="Arial" panose="020B0604020202020204" pitchFamily="34" charset="0"/>
              </a:rPr>
              <a:t>perkhidmatan</a:t>
            </a:r>
            <a:r>
              <a:rPr lang="en-MY" sz="1600" b="1" dirty="0">
                <a:cs typeface="Arial" panose="020B0604020202020204" pitchFamily="34" charset="0"/>
              </a:rPr>
              <a:t> yang </a:t>
            </a:r>
            <a:r>
              <a:rPr lang="en-MY" sz="1600" b="1" dirty="0" err="1">
                <a:cs typeface="Arial" panose="020B0604020202020204" pitchFamily="34" charset="0"/>
              </a:rPr>
              <a:t>ditawarkan</a:t>
            </a:r>
            <a:r>
              <a:rPr lang="en-MY" sz="1600" b="1" dirty="0">
                <a:cs typeface="Arial" panose="020B0604020202020204" pitchFamily="34" charset="0"/>
              </a:rPr>
              <a:t> CBP </a:t>
            </a:r>
            <a:r>
              <a:rPr lang="en-MY" sz="1600" b="1" dirty="0" err="1">
                <a:cs typeface="Arial" panose="020B0604020202020204" pitchFamily="34" charset="0"/>
              </a:rPr>
              <a:t>adalah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berlandaskan</a:t>
            </a:r>
            <a:r>
              <a:rPr lang="en-MY" sz="1600" b="1" dirty="0">
                <a:cs typeface="Arial" panose="020B0604020202020204" pitchFamily="34" charset="0"/>
              </a:rPr>
              <a:t> </a:t>
            </a:r>
            <a:r>
              <a:rPr lang="en-MY" sz="1600" b="1" dirty="0" err="1">
                <a:cs typeface="Arial" panose="020B0604020202020204" pitchFamily="34" charset="0"/>
              </a:rPr>
              <a:t>syariah</a:t>
            </a:r>
            <a:r>
              <a:rPr lang="en-MY" sz="1600" b="1" dirty="0">
                <a:cs typeface="Arial" panose="020B0604020202020204" pitchFamily="34" charset="0"/>
              </a:rPr>
              <a:t>.</a:t>
            </a:r>
            <a:endParaRPr lang="en-MY" sz="1600" b="1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xmlns="" id="{8B8DC1E5-A3D8-4DA2-84CE-A5660497B1AC}"/>
              </a:ext>
            </a:extLst>
          </p:cNvPr>
          <p:cNvSpPr/>
          <p:nvPr/>
        </p:nvSpPr>
        <p:spPr>
          <a:xfrm>
            <a:off x="283750" y="260502"/>
            <a:ext cx="591302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Produk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&amp;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Perkhidmatan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Yang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Ditawarkan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xmlns="" id="{1872C5F5-0B3F-4A37-A09F-BCB845A58EC1}"/>
              </a:ext>
            </a:extLst>
          </p:cNvPr>
          <p:cNvSpPr/>
          <p:nvPr/>
        </p:nvSpPr>
        <p:spPr>
          <a:xfrm>
            <a:off x="6207595" y="979781"/>
            <a:ext cx="2210541" cy="40011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MY" sz="2000" b="1" dirty="0" err="1">
                <a:solidFill>
                  <a:srgbClr val="A82328"/>
                </a:solidFill>
                <a:cs typeface="Arial" panose="020B0604020202020204" pitchFamily="34" charset="0"/>
              </a:rPr>
              <a:t>Koperasi</a:t>
            </a:r>
            <a:r>
              <a:rPr lang="en-MY" sz="2000" b="1" dirty="0">
                <a:solidFill>
                  <a:srgbClr val="A82328"/>
                </a:solidFill>
                <a:cs typeface="Arial" panose="020B0604020202020204" pitchFamily="34" charset="0"/>
              </a:rPr>
              <a:t>/</a:t>
            </a:r>
            <a:r>
              <a:rPr lang="en-MY" sz="2000" b="1" dirty="0" err="1">
                <a:solidFill>
                  <a:srgbClr val="A82328"/>
                </a:solidFill>
                <a:cs typeface="Arial" panose="020B0604020202020204" pitchFamily="34" charset="0"/>
              </a:rPr>
              <a:t>Korporat</a:t>
            </a:r>
            <a:endParaRPr lang="en-MY" sz="2000" b="1" dirty="0">
              <a:solidFill>
                <a:srgbClr val="A82328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xmlns="" id="{FB1F08AD-766B-4EE3-AE05-F41FFCA4A25B}"/>
              </a:ext>
            </a:extLst>
          </p:cNvPr>
          <p:cNvSpPr/>
          <p:nvPr/>
        </p:nvSpPr>
        <p:spPr>
          <a:xfrm>
            <a:off x="1179854" y="982568"/>
            <a:ext cx="1907705" cy="40011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MY" sz="2000" b="1" dirty="0" err="1">
                <a:solidFill>
                  <a:srgbClr val="A82328"/>
                </a:solidFill>
                <a:cs typeface="Arial" panose="020B0604020202020204" pitchFamily="34" charset="0"/>
              </a:rPr>
              <a:t>Individu</a:t>
            </a:r>
            <a:endParaRPr lang="en-MY" sz="2000" b="1" dirty="0">
              <a:solidFill>
                <a:srgbClr val="A82328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143370F7-C0D5-4EB5-9037-C049AA17BF8F}"/>
              </a:ext>
            </a:extLst>
          </p:cNvPr>
          <p:cNvSpPr/>
          <p:nvPr/>
        </p:nvSpPr>
        <p:spPr>
          <a:xfrm>
            <a:off x="3427044" y="1548387"/>
            <a:ext cx="2213388" cy="37436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Syer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</a:t>
            </a:r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Anggota</a:t>
            </a:r>
            <a:endParaRPr lang="en-US" altLang="ko-KR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Individu</a:t>
            </a:r>
            <a:r>
              <a:rPr lang="en-US" altLang="ko-KR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/</a:t>
            </a:r>
          </a:p>
          <a:p>
            <a:pPr algn="ctr"/>
            <a:r>
              <a:rPr lang="en-US" altLang="ko-KR" sz="2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Koperasi</a:t>
            </a:r>
            <a:endParaRPr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xmlns="" id="{0CE2DAFB-4B10-40FA-84BC-B675DDC365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858699" y="1779153"/>
            <a:ext cx="1375108" cy="1375108"/>
          </a:xfrm>
          <a:prstGeom prst="rect">
            <a:avLst/>
          </a:prstGeom>
        </p:spPr>
      </p:pic>
      <p:sp>
        <p:nvSpPr>
          <p:cNvPr id="42" name="Arrow: Left 41">
            <a:hlinkClick r:id="rId5" action="ppaction://hlinksldjump"/>
            <a:extLst>
              <a:ext uri="{FF2B5EF4-FFF2-40B4-BE49-F238E27FC236}">
                <a16:creationId xmlns:a16="http://schemas.microsoft.com/office/drawing/2014/main" xmlns="" id="{964E3483-235B-483B-B150-E8BE8E352C38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38614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750" y="260502"/>
            <a:ext cx="4204100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Maklumat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Syer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Anggota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CBP 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5" name="Oval 4">
            <a:hlinkClick r:id="rId2" action="ppaction://hlinksldjump"/>
          </p:cNvPr>
          <p:cNvSpPr/>
          <p:nvPr/>
        </p:nvSpPr>
        <p:spPr>
          <a:xfrm>
            <a:off x="283750" y="2562407"/>
            <a:ext cx="2237777" cy="2053112"/>
          </a:xfrm>
          <a:prstGeom prst="ellipse">
            <a:avLst/>
          </a:prstGeom>
          <a:noFill/>
          <a:ln w="76200"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err="1">
                <a:solidFill>
                  <a:schemeClr val="tx1"/>
                </a:solidFill>
                <a:cs typeface="Arial" panose="020B0604020202020204" pitchFamily="34" charset="0"/>
              </a:rPr>
              <a:t>Sasaran</a:t>
            </a:r>
            <a:r>
              <a:rPr lang="en-US" sz="16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cs typeface="Arial" panose="020B0604020202020204" pitchFamily="34" charset="0"/>
              </a:rPr>
              <a:t>Jumlah</a:t>
            </a:r>
            <a:r>
              <a:rPr lang="en-US" sz="1600" b="1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cs typeface="Arial" panose="020B0604020202020204" pitchFamily="34" charset="0"/>
              </a:rPr>
              <a:t>Syer</a:t>
            </a:r>
            <a:r>
              <a:rPr lang="en-US" sz="1600" b="1" dirty="0">
                <a:solidFill>
                  <a:schemeClr val="tx1"/>
                </a:solidFill>
                <a:cs typeface="Arial" panose="020B0604020202020204" pitchFamily="34" charset="0"/>
              </a:rPr>
              <a:t> CBP </a:t>
            </a:r>
            <a:r>
              <a:rPr lang="en-US" sz="1600" b="1" dirty="0" err="1">
                <a:solidFill>
                  <a:schemeClr val="tx1"/>
                </a:solidFill>
                <a:cs typeface="Arial" panose="020B0604020202020204" pitchFamily="34" charset="0"/>
              </a:rPr>
              <a:t>ialah</a:t>
            </a:r>
            <a:r>
              <a:rPr lang="en-US" sz="1600" b="1" dirty="0">
                <a:solidFill>
                  <a:schemeClr val="tx1"/>
                </a:solidFill>
                <a:cs typeface="Arial" panose="020B0604020202020204" pitchFamily="34" charset="0"/>
              </a:rPr>
              <a:t> RM1 billion </a:t>
            </a:r>
            <a:endParaRPr lang="en-MY" sz="1600" b="1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110706"/>
              </p:ext>
            </p:extLst>
          </p:nvPr>
        </p:nvGraphicFramePr>
        <p:xfrm>
          <a:off x="2715492" y="901892"/>
          <a:ext cx="6262254" cy="53337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2544">
                  <a:extLst>
                    <a:ext uri="{9D8B030D-6E8A-4147-A177-3AD203B41FA5}">
                      <a16:colId xmlns:a16="http://schemas.microsoft.com/office/drawing/2014/main" xmlns="" val="2049857663"/>
                    </a:ext>
                  </a:extLst>
                </a:gridCol>
                <a:gridCol w="2341419">
                  <a:extLst>
                    <a:ext uri="{9D8B030D-6E8A-4147-A177-3AD203B41FA5}">
                      <a16:colId xmlns:a16="http://schemas.microsoft.com/office/drawing/2014/main" xmlns="" val="2872538163"/>
                    </a:ext>
                  </a:extLst>
                </a:gridCol>
                <a:gridCol w="170872">
                  <a:extLst>
                    <a:ext uri="{9D8B030D-6E8A-4147-A177-3AD203B41FA5}">
                      <a16:colId xmlns:a16="http://schemas.microsoft.com/office/drawing/2014/main" xmlns="" val="1468455884"/>
                    </a:ext>
                  </a:extLst>
                </a:gridCol>
                <a:gridCol w="2087419">
                  <a:extLst>
                    <a:ext uri="{9D8B030D-6E8A-4147-A177-3AD203B41FA5}">
                      <a16:colId xmlns:a16="http://schemas.microsoft.com/office/drawing/2014/main" xmlns="" val="3044940556"/>
                    </a:ext>
                  </a:extLst>
                </a:gridCol>
              </a:tblGrid>
              <a:tr h="477729">
                <a:tc>
                  <a:txBody>
                    <a:bodyPr/>
                    <a:lstStyle/>
                    <a:p>
                      <a:pPr algn="ctr"/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Jenis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Syer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/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Maklumat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Syer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Biasa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Saham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iRCPS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(RM300juta)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42246626"/>
                  </a:ext>
                </a:extLst>
              </a:tr>
              <a:tr h="2051423">
                <a:tc>
                  <a:txBody>
                    <a:bodyPr/>
                    <a:lstStyle/>
                    <a:p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Keanggotaan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9388" indent="-179388">
                        <a:buAutoNum type="arabicPeriod"/>
                      </a:pP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Individu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Melayu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Islam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Bumiputera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Islam Sabah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Sarawak</a:t>
                      </a:r>
                    </a:p>
                    <a:p>
                      <a:pPr marL="179388" indent="-179388">
                        <a:buAutoNum type="arabicPeriod"/>
                      </a:pP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berdaftar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keanggotaannya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90% (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sembilan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puluh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peratus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adalah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Melayu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Islam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atau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Bumiputera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Islam Sabah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dan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Sarawak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Terhad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kepada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anggota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CBP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sahaja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19766519"/>
                  </a:ext>
                </a:extLst>
              </a:tr>
              <a:tr h="477729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Modal Minimum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Individu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RM500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RM3,000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Individu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RM1,000</a:t>
                      </a:r>
                    </a:p>
                    <a:p>
                      <a:pPr marL="228600" indent="-228600">
                        <a:buAutoNum type="arabicPeriod"/>
                      </a:pP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RM3,000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228600" indent="-228600">
                        <a:buAutoNum type="arabicPeriod"/>
                      </a:pPr>
                      <a:endParaRPr lang="en-MY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43831524"/>
                  </a:ext>
                </a:extLst>
              </a:tr>
              <a:tr h="305200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Had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Pegangan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Tiada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Had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5244056"/>
                  </a:ext>
                </a:extLst>
              </a:tr>
              <a:tr h="477729">
                <a:tc>
                  <a:txBody>
                    <a:bodyPr/>
                    <a:lstStyle/>
                    <a:p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Tempoh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Tarik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Diri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Selepas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atu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tahun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Selepas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5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tahun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04780981"/>
                  </a:ext>
                </a:extLst>
              </a:tr>
              <a:tr h="477729">
                <a:tc>
                  <a:txBody>
                    <a:bodyPr/>
                    <a:lstStyle/>
                    <a:p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Kelayakan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Pindah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ke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Syer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Biasa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Selepas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5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tahun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94946922"/>
                  </a:ext>
                </a:extLst>
              </a:tr>
              <a:tr h="871152">
                <a:tc>
                  <a:txBody>
                    <a:bodyPr/>
                    <a:lstStyle/>
                    <a:p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Manfaat</a:t>
                      </a:r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Anggota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Hanya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bagi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anggota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yang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mempunyai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minimum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syer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RM1,000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elepas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2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tahun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400" baseline="0" dirty="0" err="1">
                          <a:latin typeface="+mn-lt"/>
                          <a:cs typeface="Arial" panose="020B0604020202020204" pitchFamily="34" charset="0"/>
                        </a:rPr>
                        <a:t>keanggotaan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.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5516079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15</a:t>
            </a:fld>
            <a:endParaRPr lang="en-MY"/>
          </a:p>
        </p:txBody>
      </p:sp>
      <p:sp>
        <p:nvSpPr>
          <p:cNvPr id="6" name="Arrow: Left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955F6B2A-AC8E-41F6-82DE-5A3D0E0FD406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5882338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750" y="260502"/>
            <a:ext cx="36117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Keanggotaan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Terkini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CBP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829074308"/>
              </p:ext>
            </p:extLst>
          </p:nvPr>
        </p:nvGraphicFramePr>
        <p:xfrm>
          <a:off x="577516" y="1108364"/>
          <a:ext cx="8069179" cy="46988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16</a:t>
            </a:fld>
            <a:endParaRPr lang="en-MY"/>
          </a:p>
        </p:txBody>
      </p:sp>
      <p:sp>
        <p:nvSpPr>
          <p:cNvPr id="4" name="Rectangle 3"/>
          <p:cNvSpPr/>
          <p:nvPr/>
        </p:nvSpPr>
        <p:spPr>
          <a:xfrm>
            <a:off x="1930568" y="5000626"/>
            <a:ext cx="337924" cy="780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7" name="Rectangle 6"/>
          <p:cNvSpPr/>
          <p:nvPr/>
        </p:nvSpPr>
        <p:spPr>
          <a:xfrm>
            <a:off x="3114286" y="4919622"/>
            <a:ext cx="322249" cy="15902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8" name="Rectangle 7"/>
          <p:cNvSpPr/>
          <p:nvPr/>
        </p:nvSpPr>
        <p:spPr>
          <a:xfrm>
            <a:off x="4308444" y="4848726"/>
            <a:ext cx="322249" cy="2299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Rectangle 8"/>
          <p:cNvSpPr/>
          <p:nvPr/>
        </p:nvSpPr>
        <p:spPr>
          <a:xfrm>
            <a:off x="5502602" y="4776537"/>
            <a:ext cx="322249" cy="30211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0" name="Rectangle 9"/>
          <p:cNvSpPr/>
          <p:nvPr/>
        </p:nvSpPr>
        <p:spPr>
          <a:xfrm>
            <a:off x="6686687" y="4728410"/>
            <a:ext cx="322249" cy="35023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1" name="Rectangle 10"/>
          <p:cNvSpPr/>
          <p:nvPr/>
        </p:nvSpPr>
        <p:spPr>
          <a:xfrm>
            <a:off x="7870772" y="4620126"/>
            <a:ext cx="322249" cy="45852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2" name="Arrow: Left 11">
            <a:hlinkClick r:id="rId3" action="ppaction://hlinksldjump"/>
            <a:extLst>
              <a:ext uri="{FF2B5EF4-FFF2-40B4-BE49-F238E27FC236}">
                <a16:creationId xmlns:a16="http://schemas.microsoft.com/office/drawing/2014/main" xmlns="" id="{4D73898A-BDEE-4FA8-8FFE-62DEE23D3E1D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844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750" y="260502"/>
            <a:ext cx="421775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Keanggotaan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Koperasi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di CBP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26DF1A89-483C-460D-A8B1-1C27FE4119F9}"/>
              </a:ext>
            </a:extLst>
          </p:cNvPr>
          <p:cNvGrpSpPr/>
          <p:nvPr/>
        </p:nvGrpSpPr>
        <p:grpSpPr>
          <a:xfrm>
            <a:off x="4793243" y="2401676"/>
            <a:ext cx="5305812" cy="4180789"/>
            <a:chOff x="122147" y="2262433"/>
            <a:chExt cx="5665912" cy="3902816"/>
          </a:xfrm>
        </p:grpSpPr>
        <p:graphicFrame>
          <p:nvGraphicFramePr>
            <p:cNvPr id="5" name="Chart 4"/>
            <p:cNvGraphicFramePr/>
            <p:nvPr>
              <p:extLst>
                <p:ext uri="{D42A27DB-BD31-4B8C-83A1-F6EECF244321}">
                  <p14:modId xmlns:p14="http://schemas.microsoft.com/office/powerpoint/2010/main" val="690409188"/>
                </p:ext>
              </p:extLst>
            </p:nvPr>
          </p:nvGraphicFramePr>
          <p:xfrm>
            <a:off x="122147" y="2262433"/>
            <a:ext cx="5665912" cy="390281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3" name="Rectangle 2"/>
            <p:cNvSpPr/>
            <p:nvPr/>
          </p:nvSpPr>
          <p:spPr>
            <a:xfrm>
              <a:off x="1084879" y="3713030"/>
              <a:ext cx="1663455" cy="8763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sz="1680" b="1" i="0" u="none" strike="noStrike" kern="1200" cap="all" spc="5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lang="sv-SE" sz="1100" dirty="0"/>
                <a:t>Jumlah Koperasi Yang TeLah</a:t>
              </a:r>
            </a:p>
            <a:p>
              <a:pPr algn="ctr">
                <a:defRPr sz="1680" b="1" i="0" u="none" strike="noStrike" kern="1200" cap="all" spc="50" baseline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r>
                <a:rPr lang="sv-SE" sz="1100" dirty="0"/>
                <a:t>MEnjadi Anggota CBP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283750" y="942194"/>
            <a:ext cx="88602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Aft>
                <a:spcPts val="0"/>
              </a:spcAft>
            </a:pP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CBP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mensasarkan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10%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dari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jumlah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koperasi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di Malaysia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menjadi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anggota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CBP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menjelang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ea typeface="Times New Roman" panose="02020603050405020304" pitchFamily="18" charset="0"/>
                <a:cs typeface="Arial" panose="020B0604020202020204" pitchFamily="34" charset="0"/>
              </a:rPr>
              <a:t>tahun</a:t>
            </a:r>
            <a:r>
              <a:rPr lang="en-US" sz="1400" dirty="0">
                <a:ea typeface="Times New Roman" panose="02020603050405020304" pitchFamily="18" charset="0"/>
                <a:cs typeface="Arial" panose="020B0604020202020204" pitchFamily="34" charset="0"/>
              </a:rPr>
              <a:t> 2020.</a:t>
            </a:r>
            <a:endParaRPr lang="en-MY" sz="1400" dirty="0"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>
                <a:latin typeface="+mn-lt"/>
              </a:rPr>
              <a:pPr/>
              <a:t>17</a:t>
            </a:fld>
            <a:endParaRPr lang="en-MY">
              <a:latin typeface="+mn-lt"/>
            </a:endParaRPr>
          </a:p>
        </p:txBody>
      </p:sp>
      <p:sp>
        <p:nvSpPr>
          <p:cNvPr id="7" name="Arrow: Left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358EB886-25D6-4205-B8F0-9874FE62A1F7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4D25AFD-51C2-44FA-966B-7F0573F3C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48" y="1349439"/>
            <a:ext cx="2487408" cy="1865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788F092A-C15D-4E4F-AFBF-BFE3AAB74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240" y="3262130"/>
            <a:ext cx="3037841" cy="2998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5C312E8C-FCDD-43CD-B50B-391DB686E9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2714" y="1443501"/>
            <a:ext cx="4398239" cy="1153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xmlns="" id="{AFCD6A20-29B2-494A-8281-8AC5F971823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 flipV="1">
            <a:off x="3827081" y="2020413"/>
            <a:ext cx="655633" cy="2740911"/>
          </a:xfrm>
          <a:prstGeom prst="bentConnector3">
            <a:avLst/>
          </a:prstGeom>
          <a:ln w="28575">
            <a:solidFill>
              <a:srgbClr val="A823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368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750" y="260502"/>
            <a:ext cx="455906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Jumlah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Pegangan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Syer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Anggota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>
                <a:latin typeface="+mn-lt"/>
              </a:rPr>
              <a:pPr/>
              <a:t>18</a:t>
            </a:fld>
            <a:endParaRPr lang="en-MY">
              <a:latin typeface="+mn-lt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341047312"/>
              </p:ext>
            </p:extLst>
          </p:nvPr>
        </p:nvGraphicFramePr>
        <p:xfrm>
          <a:off x="4214870" y="1233054"/>
          <a:ext cx="4330704" cy="3920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4007770262"/>
              </p:ext>
            </p:extLst>
          </p:nvPr>
        </p:nvGraphicFramePr>
        <p:xfrm>
          <a:off x="176838" y="1233054"/>
          <a:ext cx="4330704" cy="39208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2541737"/>
              </p:ext>
            </p:extLst>
          </p:nvPr>
        </p:nvGraphicFramePr>
        <p:xfrm>
          <a:off x="914181" y="5165853"/>
          <a:ext cx="2807793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7336">
                  <a:extLst>
                    <a:ext uri="{9D8B030D-6E8A-4147-A177-3AD203B41FA5}">
                      <a16:colId xmlns:a16="http://schemas.microsoft.com/office/drawing/2014/main" xmlns="" val="1508550105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xmlns="" val="1271184957"/>
                    </a:ext>
                  </a:extLst>
                </a:gridCol>
              </a:tblGrid>
              <a:tr h="218023">
                <a:tc gridSpan="2">
                  <a:txBody>
                    <a:bodyPr/>
                    <a:lstStyle/>
                    <a:p>
                      <a:pPr algn="ctr"/>
                      <a:r>
                        <a:rPr lang="en-MY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Syer</a:t>
                      </a:r>
                      <a:r>
                        <a:rPr lang="en-MY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2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Biasa</a:t>
                      </a:r>
                      <a:r>
                        <a:rPr lang="en-MY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(RM)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58092882"/>
                  </a:ext>
                </a:extLst>
              </a:tr>
              <a:tr h="218023">
                <a:tc>
                  <a:txBody>
                    <a:bodyPr/>
                    <a:lstStyle/>
                    <a:p>
                      <a:pPr algn="ctr"/>
                      <a:r>
                        <a:rPr lang="en-MY" sz="12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Individu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279,069,462.66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218477"/>
                  </a:ext>
                </a:extLst>
              </a:tr>
              <a:tr h="218023">
                <a:tc>
                  <a:txBody>
                    <a:bodyPr/>
                    <a:lstStyle/>
                    <a:p>
                      <a:pPr algn="ctr"/>
                      <a:r>
                        <a:rPr lang="en-MY" sz="12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54,302,341.70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4438560"/>
                  </a:ext>
                </a:extLst>
              </a:tr>
              <a:tr h="218023">
                <a:tc>
                  <a:txBody>
                    <a:bodyPr/>
                    <a:lstStyle/>
                    <a:p>
                      <a:pPr algn="ctr"/>
                      <a:r>
                        <a:rPr lang="en-MY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333,371,804.36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14294352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90334" y="863722"/>
            <a:ext cx="1437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MY" sz="1400" b="1" dirty="0" err="1">
                <a:solidFill>
                  <a:srgbClr val="000000"/>
                </a:solidFill>
                <a:cs typeface="Arial" panose="020B0604020202020204" pitchFamily="34" charset="0"/>
              </a:rPr>
              <a:t>Setakat</a:t>
            </a:r>
            <a:r>
              <a:rPr lang="en-MY" sz="1400" b="1" dirty="0">
                <a:solidFill>
                  <a:srgbClr val="000000"/>
                </a:solidFill>
                <a:cs typeface="Arial" panose="020B0604020202020204" pitchFamily="34" charset="0"/>
              </a:rPr>
              <a:t> Jun 2018</a:t>
            </a:r>
            <a:endParaRPr lang="en-MY" sz="1400" b="1" dirty="0">
              <a:cs typeface="Arial" panose="020B0604020202020204" pitchFamily="34" charset="0"/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989186"/>
              </p:ext>
            </p:extLst>
          </p:nvPr>
        </p:nvGraphicFramePr>
        <p:xfrm>
          <a:off x="5277350" y="5165853"/>
          <a:ext cx="2807793" cy="1097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27336">
                  <a:extLst>
                    <a:ext uri="{9D8B030D-6E8A-4147-A177-3AD203B41FA5}">
                      <a16:colId xmlns:a16="http://schemas.microsoft.com/office/drawing/2014/main" xmlns="" val="1508550105"/>
                    </a:ext>
                  </a:extLst>
                </a:gridCol>
                <a:gridCol w="1480457">
                  <a:extLst>
                    <a:ext uri="{9D8B030D-6E8A-4147-A177-3AD203B41FA5}">
                      <a16:colId xmlns:a16="http://schemas.microsoft.com/office/drawing/2014/main" xmlns="" val="1271184957"/>
                    </a:ext>
                  </a:extLst>
                </a:gridCol>
              </a:tblGrid>
              <a:tr h="243840">
                <a:tc gridSpan="2">
                  <a:txBody>
                    <a:bodyPr/>
                    <a:lstStyle/>
                    <a:p>
                      <a:pPr algn="ctr"/>
                      <a:r>
                        <a:rPr lang="en-MY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Syer</a:t>
                      </a:r>
                      <a:r>
                        <a:rPr lang="en-MY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2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MY" sz="12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-RCPS (RM)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5809288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MY" sz="12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Individu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14,817,000.00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218477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MY" sz="1200" dirty="0" err="1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219,295,000.00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8443856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MY" sz="12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Jumlah</a:t>
                      </a:r>
                      <a:endParaRPr lang="en-MY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234,112,000.00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68323236"/>
                  </a:ext>
                </a:extLst>
              </a:tr>
            </a:tbl>
          </a:graphicData>
        </a:graphic>
      </p:graphicFrame>
      <p:sp>
        <p:nvSpPr>
          <p:cNvPr id="10" name="Arrow: Left 9">
            <a:hlinkClick r:id="rId4" action="ppaction://hlinksldjump"/>
            <a:extLst>
              <a:ext uri="{FF2B5EF4-FFF2-40B4-BE49-F238E27FC236}">
                <a16:creationId xmlns:a16="http://schemas.microsoft.com/office/drawing/2014/main" xmlns="" id="{654F33F4-A77E-4F21-B002-5495515C1AED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280143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230519790"/>
              </p:ext>
            </p:extLst>
          </p:nvPr>
        </p:nvGraphicFramePr>
        <p:xfrm>
          <a:off x="345077" y="1350558"/>
          <a:ext cx="8104909" cy="4710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>
                <a:latin typeface="+mn-lt"/>
              </a:rPr>
              <a:pPr/>
              <a:t>19</a:t>
            </a:fld>
            <a:endParaRPr lang="en-MY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3750" y="260502"/>
            <a:ext cx="53745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Pencapaian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dan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Unjuran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Dividen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Syer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627" y="1445938"/>
            <a:ext cx="2624810" cy="3823646"/>
          </a:xfrm>
          <a:prstGeom prst="rect">
            <a:avLst/>
          </a:prstGeom>
          <a:solidFill>
            <a:srgbClr val="A82328">
              <a:alpha val="20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8" name="TextBox 7"/>
          <p:cNvSpPr txBox="1"/>
          <p:nvPr/>
        </p:nvSpPr>
        <p:spPr>
          <a:xfrm>
            <a:off x="1360430" y="1110389"/>
            <a:ext cx="2258291" cy="276999"/>
          </a:xfrm>
          <a:prstGeom prst="rect">
            <a:avLst/>
          </a:prstGeom>
          <a:noFill/>
          <a:ln>
            <a:solidFill>
              <a:srgbClr val="A82328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MY" sz="1200" b="1" dirty="0" err="1">
                <a:cs typeface="Arial" panose="020B0604020202020204" pitchFamily="34" charset="0"/>
              </a:rPr>
              <a:t>Sebagai</a:t>
            </a:r>
            <a:r>
              <a:rPr lang="en-MY" sz="1200" b="1" dirty="0">
                <a:cs typeface="Arial" panose="020B0604020202020204" pitchFamily="34" charset="0"/>
              </a:rPr>
              <a:t> </a:t>
            </a:r>
            <a:r>
              <a:rPr lang="en-MY" sz="1200" b="1" dirty="0" err="1">
                <a:cs typeface="Arial" panose="020B0604020202020204" pitchFamily="34" charset="0"/>
              </a:rPr>
              <a:t>Sebuah</a:t>
            </a:r>
            <a:r>
              <a:rPr lang="en-MY" sz="1200" b="1" dirty="0">
                <a:cs typeface="Arial" panose="020B0604020202020204" pitchFamily="34" charset="0"/>
              </a:rPr>
              <a:t> </a:t>
            </a:r>
            <a:r>
              <a:rPr lang="en-MY" sz="1200" b="1" dirty="0" err="1">
                <a:cs typeface="Arial" panose="020B0604020202020204" pitchFamily="34" charset="0"/>
              </a:rPr>
              <a:t>Koperasi</a:t>
            </a:r>
            <a:endParaRPr lang="en-MY" sz="1200" b="1" dirty="0"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766944" y="1065017"/>
            <a:ext cx="1492" cy="4421373"/>
          </a:xfrm>
          <a:prstGeom prst="line">
            <a:avLst/>
          </a:prstGeom>
          <a:ln w="28575">
            <a:solidFill>
              <a:srgbClr val="A8232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084101" y="1111268"/>
            <a:ext cx="4322617" cy="276999"/>
          </a:xfrm>
          <a:prstGeom prst="rect">
            <a:avLst/>
          </a:prstGeom>
          <a:noFill/>
          <a:ln>
            <a:solidFill>
              <a:srgbClr val="A82328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MY" sz="1200" b="1" dirty="0" err="1">
                <a:cs typeface="Arial" panose="020B0604020202020204" pitchFamily="34" charset="0"/>
              </a:rPr>
              <a:t>Sebagai</a:t>
            </a:r>
            <a:r>
              <a:rPr lang="en-MY" sz="1200" b="1" dirty="0">
                <a:cs typeface="Arial" panose="020B0604020202020204" pitchFamily="34" charset="0"/>
              </a:rPr>
              <a:t> Co-op Bank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46636" y="5910295"/>
            <a:ext cx="196733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dirty="0" err="1">
                <a:solidFill>
                  <a:srgbClr val="A82328"/>
                </a:solidFill>
                <a:cs typeface="Arial" panose="020B0604020202020204" pitchFamily="34" charset="0"/>
              </a:rPr>
              <a:t>Unjuran</a:t>
            </a:r>
            <a:r>
              <a:rPr lang="en-US" sz="1000" b="1" dirty="0">
                <a:solidFill>
                  <a:srgbClr val="A82328"/>
                </a:solidFill>
                <a:cs typeface="Arial" panose="020B0604020202020204" pitchFamily="34" charset="0"/>
              </a:rPr>
              <a:t> Kadar </a:t>
            </a:r>
            <a:r>
              <a:rPr lang="en-US" sz="1000" b="1" dirty="0" err="1">
                <a:solidFill>
                  <a:srgbClr val="A82328"/>
                </a:solidFill>
                <a:cs typeface="Arial" panose="020B0604020202020204" pitchFamily="34" charset="0"/>
              </a:rPr>
              <a:t>Dividen</a:t>
            </a:r>
            <a:endParaRPr lang="en-US" sz="1000" b="1" dirty="0">
              <a:solidFill>
                <a:srgbClr val="A82328"/>
              </a:solidFill>
              <a:cs typeface="Arial" panose="020B0604020202020204" pitchFamily="34" charset="0"/>
            </a:endParaRPr>
          </a:p>
          <a:p>
            <a:pPr algn="ctr"/>
            <a:r>
              <a:rPr lang="en-US" sz="1000" b="1" dirty="0">
                <a:solidFill>
                  <a:srgbClr val="A82328"/>
                </a:solidFill>
                <a:cs typeface="Arial" panose="020B0604020202020204" pitchFamily="34" charset="0"/>
              </a:rPr>
              <a:t>9-12.5% </a:t>
            </a:r>
            <a:r>
              <a:rPr lang="en-US" sz="1000" b="1" dirty="0" err="1">
                <a:solidFill>
                  <a:srgbClr val="A82328"/>
                </a:solidFill>
                <a:cs typeface="Arial" panose="020B0604020202020204" pitchFamily="34" charset="0"/>
              </a:rPr>
              <a:t>menjelang</a:t>
            </a:r>
            <a:r>
              <a:rPr lang="en-US" sz="10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000" b="1" dirty="0" err="1">
                <a:solidFill>
                  <a:srgbClr val="A82328"/>
                </a:solidFill>
                <a:cs typeface="Arial" panose="020B0604020202020204" pitchFamily="34" charset="0"/>
              </a:rPr>
              <a:t>tahun</a:t>
            </a:r>
            <a:r>
              <a:rPr lang="en-US" sz="1000" b="1" dirty="0">
                <a:solidFill>
                  <a:srgbClr val="A82328"/>
                </a:solidFill>
                <a:cs typeface="Arial" panose="020B0604020202020204" pitchFamily="34" charset="0"/>
              </a:rPr>
              <a:t> 2020</a:t>
            </a:r>
            <a:endParaRPr lang="en-MY" sz="10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7418371" y="5081827"/>
            <a:ext cx="265868" cy="1391946"/>
          </a:xfrm>
          <a:prstGeom prst="leftBrace">
            <a:avLst/>
          </a:prstGeom>
          <a:ln w="19050">
            <a:solidFill>
              <a:srgbClr val="A8232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3" name="Rectangle 12"/>
          <p:cNvSpPr/>
          <p:nvPr/>
        </p:nvSpPr>
        <p:spPr>
          <a:xfrm>
            <a:off x="6723354" y="1445938"/>
            <a:ext cx="1683364" cy="3851779"/>
          </a:xfrm>
          <a:prstGeom prst="rect">
            <a:avLst/>
          </a:prstGeom>
          <a:solidFill>
            <a:srgbClr val="FFC000">
              <a:alpha val="38000"/>
            </a:srgb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4" name="Arrow: Left 13">
            <a:hlinkClick r:id="rId3" action="ppaction://hlinksldjump"/>
            <a:extLst>
              <a:ext uri="{FF2B5EF4-FFF2-40B4-BE49-F238E27FC236}">
                <a16:creationId xmlns:a16="http://schemas.microsoft.com/office/drawing/2014/main" xmlns="" id="{4C30D2D5-51C6-4815-B380-F7042E7D22AF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FA367EE5-4C5B-49A2-A1F4-0FBA0C16D4D4}"/>
              </a:ext>
            </a:extLst>
          </p:cNvPr>
          <p:cNvSpPr/>
          <p:nvPr/>
        </p:nvSpPr>
        <p:spPr>
          <a:xfrm>
            <a:off x="2229897" y="1492559"/>
            <a:ext cx="156017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Pencapaian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Dividen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1100" b="1" dirty="0" err="1">
                <a:solidFill>
                  <a:srgbClr val="A82328"/>
                </a:solidFill>
                <a:cs typeface="Arial" panose="020B0604020202020204" pitchFamily="34" charset="0"/>
              </a:rPr>
              <a:t>Tertinggi</a:t>
            </a:r>
            <a:r>
              <a:rPr lang="en-US" sz="1100" b="1" dirty="0">
                <a:solidFill>
                  <a:srgbClr val="A82328"/>
                </a:solidFill>
                <a:cs typeface="Arial" panose="020B0604020202020204" pitchFamily="34" charset="0"/>
              </a:rPr>
              <a:t> CBP</a:t>
            </a:r>
            <a:endParaRPr lang="en-MY" sz="11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92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159" y="1417367"/>
            <a:ext cx="6441329" cy="4917271"/>
          </a:xfrm>
          <a:prstGeom prst="rect">
            <a:avLst/>
          </a:prstGeom>
        </p:spPr>
      </p:pic>
      <p:sp>
        <p:nvSpPr>
          <p:cNvPr id="3" name="Title 1">
            <a:extLst/>
          </p:cNvPr>
          <p:cNvSpPr txBox="1">
            <a:spLocks/>
          </p:cNvSpPr>
          <p:nvPr/>
        </p:nvSpPr>
        <p:spPr>
          <a:xfrm>
            <a:off x="207894" y="263862"/>
            <a:ext cx="6384997" cy="4409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CBP – </a:t>
            </a:r>
            <a:r>
              <a:rPr lang="en-US" sz="2600" b="1" dirty="0" err="1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Sepintas</a:t>
            </a:r>
            <a:r>
              <a:rPr lang="en-US" sz="2600" b="1" dirty="0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Lalu</a:t>
            </a:r>
            <a:r>
              <a:rPr lang="en-US" sz="2600" b="1" dirty="0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…</a:t>
            </a:r>
            <a:endParaRPr lang="en-MY" sz="2600" b="1" dirty="0">
              <a:solidFill>
                <a:srgbClr val="A82328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70543" y="1050446"/>
            <a:ext cx="3047652" cy="74216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kern="1200" dirty="0" err="1">
                <a:solidFill>
                  <a:schemeClr val="tx1"/>
                </a:solidFill>
                <a:cs typeface="Arial" panose="020B0604020202020204" pitchFamily="34" charset="0"/>
              </a:rPr>
              <a:t>Ditubuhkan</a:t>
            </a:r>
            <a:r>
              <a:rPr lang="en-GB" sz="1200" kern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cs typeface="Arial" panose="020B0604020202020204" pitchFamily="34" charset="0"/>
              </a:rPr>
              <a:t>atas</a:t>
            </a:r>
            <a:r>
              <a:rPr lang="en-GB" sz="1200" kern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GB" sz="1200" kern="1200" dirty="0" err="1">
                <a:solidFill>
                  <a:schemeClr val="tx1"/>
                </a:solidFill>
                <a:cs typeface="Arial" panose="020B0604020202020204" pitchFamily="34" charset="0"/>
              </a:rPr>
              <a:t>nama</a:t>
            </a:r>
            <a:r>
              <a:rPr lang="en-GB" sz="1200" kern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</a:p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b="1" kern="1200" dirty="0">
                <a:solidFill>
                  <a:schemeClr val="tx1"/>
                </a:solidFill>
                <a:cs typeface="Arial" panose="020B0604020202020204" pitchFamily="34" charset="0"/>
              </a:rPr>
              <a:t>‘</a:t>
            </a:r>
            <a:r>
              <a:rPr lang="en-MY" sz="1200" b="1" dirty="0">
                <a:solidFill>
                  <a:schemeClr val="tx1"/>
                </a:solidFill>
                <a:cs typeface="Arial" panose="020B0604020202020204" pitchFamily="34" charset="0"/>
              </a:rPr>
              <a:t>THE PROVINCE WELLESLEY CO-OPERATIVE BANKING UNION LIMITED’</a:t>
            </a:r>
          </a:p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200" kern="1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34550" y="2691486"/>
            <a:ext cx="1003306" cy="290512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/>
          <p:cNvSpPr/>
          <p:nvPr/>
        </p:nvSpPr>
        <p:spPr>
          <a:xfrm>
            <a:off x="2282591" y="818545"/>
            <a:ext cx="2235604" cy="32983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b="1" kern="1200" dirty="0">
                <a:solidFill>
                  <a:schemeClr val="accent1"/>
                </a:solidFill>
                <a:ea typeface="Verdana" panose="020B0604030504040204" pitchFamily="34" charset="0"/>
                <a:cs typeface="Arial" panose="020B0604020202020204" pitchFamily="34" charset="0"/>
              </a:rPr>
              <a:t>7 Jun 1950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651866" y="875106"/>
            <a:ext cx="335805" cy="565001"/>
            <a:chOff x="3426180" y="1194361"/>
            <a:chExt cx="906884" cy="1308811"/>
          </a:xfrm>
        </p:grpSpPr>
        <p:grpSp>
          <p:nvGrpSpPr>
            <p:cNvPr id="11" name="Group 10"/>
            <p:cNvGrpSpPr/>
            <p:nvPr/>
          </p:nvGrpSpPr>
          <p:grpSpPr>
            <a:xfrm>
              <a:off x="3426181" y="1194361"/>
              <a:ext cx="906883" cy="1308811"/>
              <a:chOff x="3426181" y="1194361"/>
              <a:chExt cx="906883" cy="1308811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426182" y="1194361"/>
                <a:ext cx="906882" cy="1308811"/>
                <a:chOff x="3426182" y="1194361"/>
                <a:chExt cx="906882" cy="1308811"/>
              </a:xfrm>
            </p:grpSpPr>
            <p:sp>
              <p:nvSpPr>
                <p:cNvPr id="16" name="Oval 15"/>
                <p:cNvSpPr/>
                <p:nvPr/>
              </p:nvSpPr>
              <p:spPr>
                <a:xfrm>
                  <a:off x="3426182" y="1194361"/>
                  <a:ext cx="906882" cy="906882"/>
                </a:xfrm>
                <a:prstGeom prst="ellipse">
                  <a:avLst/>
                </a:prstGeom>
                <a:solidFill>
                  <a:schemeClr val="accent1"/>
                </a:solidFill>
                <a:ln w="762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Isosceles Triangle 16"/>
                <p:cNvSpPr/>
                <p:nvPr/>
              </p:nvSpPr>
              <p:spPr>
                <a:xfrm flipV="1">
                  <a:off x="3487292" y="1932178"/>
                  <a:ext cx="784661" cy="570994"/>
                </a:xfrm>
                <a:prstGeom prst="triangle">
                  <a:avLst/>
                </a:prstGeom>
                <a:solidFill>
                  <a:schemeClr val="accent1"/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Oval 14"/>
              <p:cNvSpPr/>
              <p:nvPr/>
            </p:nvSpPr>
            <p:spPr>
              <a:xfrm>
                <a:off x="3426181" y="1194361"/>
                <a:ext cx="906882" cy="906882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Oval 12"/>
            <p:cNvSpPr/>
            <p:nvPr/>
          </p:nvSpPr>
          <p:spPr>
            <a:xfrm>
              <a:off x="3426180" y="1194361"/>
              <a:ext cx="906882" cy="906882"/>
            </a:xfrm>
            <a:prstGeom prst="ellipse">
              <a:avLst/>
            </a:pr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prstClr val="white"/>
                </a:solidFill>
              </a:endParaRPr>
            </a:p>
          </p:txBody>
        </p:sp>
      </p:grpSp>
      <p:sp>
        <p:nvSpPr>
          <p:cNvPr id="25" name="Rectangle 24"/>
          <p:cNvSpPr/>
          <p:nvPr/>
        </p:nvSpPr>
        <p:spPr>
          <a:xfrm>
            <a:off x="4011919" y="2752196"/>
            <a:ext cx="3074681" cy="78559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114300" eaLnBrk="0" hangingPunct="0">
              <a:spcBef>
                <a:spcPct val="20000"/>
              </a:spcBef>
              <a:defRPr/>
            </a:pPr>
            <a:r>
              <a:rPr lang="en-US" sz="1200" dirty="0" err="1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Dikenali</a:t>
            </a:r>
            <a:r>
              <a:rPr lang="en-US" sz="1200" dirty="0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 </a:t>
            </a:r>
            <a:r>
              <a:rPr lang="en-US" sz="1200" dirty="0" err="1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sebagai</a:t>
            </a:r>
            <a:r>
              <a:rPr lang="en-US" sz="1200" dirty="0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 </a:t>
            </a:r>
          </a:p>
          <a:p>
            <a:pPr marL="114300" eaLnBrk="0" hangingPunct="0">
              <a:spcBef>
                <a:spcPct val="20000"/>
              </a:spcBef>
              <a:defRPr/>
            </a:pPr>
            <a:r>
              <a:rPr lang="en-US" sz="1100" b="1" dirty="0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BANK PERSATUAN BEKERJASAMA-SAMA SEBERANG PRAI TANGGUNGAN BERHAD</a:t>
            </a:r>
            <a:endParaRPr lang="en-US" sz="1100" b="1" dirty="0">
              <a:ln w="18415" cmpd="sng">
                <a:noFill/>
                <a:prstDash val="solid"/>
              </a:ln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46028" y="2553404"/>
            <a:ext cx="1723592" cy="3519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4 Mac 1970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4011919" y="1768720"/>
            <a:ext cx="451407" cy="779726"/>
            <a:chOff x="3426180" y="1194361"/>
            <a:chExt cx="906884" cy="1308811"/>
          </a:xfrm>
        </p:grpSpPr>
        <p:grpSp>
          <p:nvGrpSpPr>
            <p:cNvPr id="30" name="Group 29"/>
            <p:cNvGrpSpPr/>
            <p:nvPr/>
          </p:nvGrpSpPr>
          <p:grpSpPr>
            <a:xfrm>
              <a:off x="3426181" y="1194361"/>
              <a:ext cx="906883" cy="1308811"/>
              <a:chOff x="3426181" y="1194361"/>
              <a:chExt cx="906883" cy="1308811"/>
            </a:xfrm>
          </p:grpSpPr>
          <p:grpSp>
            <p:nvGrpSpPr>
              <p:cNvPr id="32" name="Group 31"/>
              <p:cNvGrpSpPr/>
              <p:nvPr/>
            </p:nvGrpSpPr>
            <p:grpSpPr>
              <a:xfrm>
                <a:off x="3426182" y="1194361"/>
                <a:ext cx="906882" cy="1308811"/>
                <a:chOff x="3426182" y="1194361"/>
                <a:chExt cx="906882" cy="1308811"/>
              </a:xfrm>
            </p:grpSpPr>
            <p:sp>
              <p:nvSpPr>
                <p:cNvPr id="34" name="Oval 33"/>
                <p:cNvSpPr/>
                <p:nvPr/>
              </p:nvSpPr>
              <p:spPr>
                <a:xfrm>
                  <a:off x="3426182" y="1194361"/>
                  <a:ext cx="906882" cy="906882"/>
                </a:xfrm>
                <a:prstGeom prst="ellipse">
                  <a:avLst/>
                </a:prstGeom>
                <a:solidFill>
                  <a:schemeClr val="accent1"/>
                </a:solidFill>
                <a:ln w="762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Isosceles Triangle 34"/>
                <p:cNvSpPr/>
                <p:nvPr/>
              </p:nvSpPr>
              <p:spPr>
                <a:xfrm flipV="1">
                  <a:off x="3487292" y="1932178"/>
                  <a:ext cx="784661" cy="570994"/>
                </a:xfrm>
                <a:prstGeom prst="triangle">
                  <a:avLst/>
                </a:prstGeom>
                <a:solidFill>
                  <a:schemeClr val="accent6"/>
                </a:solidFill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3" name="Oval 32"/>
              <p:cNvSpPr/>
              <p:nvPr/>
            </p:nvSpPr>
            <p:spPr>
              <a:xfrm>
                <a:off x="3426181" y="1194361"/>
                <a:ext cx="906882" cy="906882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1" name="Oval 30"/>
            <p:cNvSpPr/>
            <p:nvPr/>
          </p:nvSpPr>
          <p:spPr>
            <a:xfrm>
              <a:off x="3426180" y="1194361"/>
              <a:ext cx="906882" cy="906882"/>
            </a:xfrm>
            <a:prstGeom prst="ellipse">
              <a:avLst/>
            </a:prstGeom>
            <a:noFill/>
            <a:ln w="762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prstClr val="white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>
          <a:xfrm>
            <a:off x="673872" y="2456388"/>
            <a:ext cx="2270520" cy="532631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9" name="Rectangle 38"/>
          <p:cNvSpPr/>
          <p:nvPr/>
        </p:nvSpPr>
        <p:spPr>
          <a:xfrm>
            <a:off x="485781" y="2375258"/>
            <a:ext cx="1383616" cy="59401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 kern="1200" dirty="0">
                <a:solidFill>
                  <a:schemeClr val="accent2"/>
                </a:solidFill>
                <a:ea typeface="Verdana" panose="020B0604030504040204" pitchFamily="34" charset="0"/>
                <a:cs typeface="Arial" panose="020B0604020202020204" pitchFamily="34" charset="0"/>
              </a:rPr>
              <a:t>26 </a:t>
            </a:r>
            <a:r>
              <a:rPr lang="en-GB" sz="1400" b="1" kern="1200">
                <a:solidFill>
                  <a:schemeClr val="accent2"/>
                </a:solidFill>
                <a:ea typeface="Verdana" panose="020B0604030504040204" pitchFamily="34" charset="0"/>
                <a:cs typeface="Arial" panose="020B0604020202020204" pitchFamily="34" charset="0"/>
              </a:rPr>
              <a:t>April 1982</a:t>
            </a:r>
            <a:endParaRPr lang="en-GB" sz="1400" b="1" kern="1200" dirty="0">
              <a:solidFill>
                <a:schemeClr val="accent2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1949344" y="2200979"/>
            <a:ext cx="492489" cy="785597"/>
            <a:chOff x="3126381" y="2300349"/>
            <a:chExt cx="906884" cy="1308811"/>
          </a:xfrm>
        </p:grpSpPr>
        <p:grpSp>
          <p:nvGrpSpPr>
            <p:cNvPr id="41" name="Group 40"/>
            <p:cNvGrpSpPr/>
            <p:nvPr/>
          </p:nvGrpSpPr>
          <p:grpSpPr>
            <a:xfrm>
              <a:off x="3126382" y="2300349"/>
              <a:ext cx="906883" cy="1308811"/>
              <a:chOff x="3426181" y="1194361"/>
              <a:chExt cx="906883" cy="1308811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3426182" y="1194361"/>
                <a:ext cx="906882" cy="1308811"/>
                <a:chOff x="3426182" y="1194361"/>
                <a:chExt cx="906882" cy="1308811"/>
              </a:xfrm>
            </p:grpSpPr>
            <p:sp>
              <p:nvSpPr>
                <p:cNvPr id="46" name="Oval 45"/>
                <p:cNvSpPr/>
                <p:nvPr/>
              </p:nvSpPr>
              <p:spPr>
                <a:xfrm>
                  <a:off x="3426182" y="1194361"/>
                  <a:ext cx="906882" cy="906882"/>
                </a:xfrm>
                <a:prstGeom prst="ellipse">
                  <a:avLst/>
                </a:prstGeom>
                <a:solidFill>
                  <a:schemeClr val="accent1"/>
                </a:solidFill>
                <a:ln w="76200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7" name="Isosceles Triangle 46"/>
                <p:cNvSpPr/>
                <p:nvPr/>
              </p:nvSpPr>
              <p:spPr>
                <a:xfrm flipV="1">
                  <a:off x="3487292" y="1932178"/>
                  <a:ext cx="784661" cy="570994"/>
                </a:xfrm>
                <a:prstGeom prst="triangl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Oval 44"/>
              <p:cNvSpPr/>
              <p:nvPr/>
            </p:nvSpPr>
            <p:spPr>
              <a:xfrm>
                <a:off x="3426181" y="1194361"/>
                <a:ext cx="906882" cy="906882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3" name="Oval 42"/>
            <p:cNvSpPr/>
            <p:nvPr/>
          </p:nvSpPr>
          <p:spPr>
            <a:xfrm>
              <a:off x="3126381" y="2300349"/>
              <a:ext cx="906882" cy="906882"/>
            </a:xfrm>
            <a:prstGeom prst="ellipse">
              <a:avLst/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prstClr val="white"/>
                </a:solidFill>
              </a:endParaRPr>
            </a:p>
          </p:txBody>
        </p:sp>
      </p:grpSp>
      <p:sp>
        <p:nvSpPr>
          <p:cNvPr id="64" name="Rectangle 63"/>
          <p:cNvSpPr/>
          <p:nvPr/>
        </p:nvSpPr>
        <p:spPr>
          <a:xfrm>
            <a:off x="542741" y="4445040"/>
            <a:ext cx="1752676" cy="53989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400" b="1" kern="1200" dirty="0">
                <a:solidFill>
                  <a:schemeClr val="accent4"/>
                </a:solidFill>
                <a:ea typeface="Verdana" panose="020B0604030504040204" pitchFamily="34" charset="0"/>
                <a:cs typeface="Arial" panose="020B0604020202020204" pitchFamily="34" charset="0"/>
              </a:rPr>
              <a:t>5 April 1995</a:t>
            </a:r>
          </a:p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400" b="1" kern="1200" dirty="0">
              <a:solidFill>
                <a:schemeClr val="accent4"/>
              </a:solidFill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376973" y="4648150"/>
            <a:ext cx="2392278" cy="68411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err="1">
                <a:solidFill>
                  <a:schemeClr val="tx1"/>
                </a:solidFill>
                <a:cs typeface="Arial" panose="020B0604020202020204" pitchFamily="34" charset="0"/>
              </a:rPr>
              <a:t>Diikitraf</a:t>
            </a:r>
            <a:r>
              <a:rPr lang="en-GB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tx1"/>
                </a:solidFill>
                <a:cs typeface="Arial" panose="020B0604020202020204" pitchFamily="34" charset="0"/>
              </a:rPr>
              <a:t>sebagai</a:t>
            </a:r>
            <a:r>
              <a:rPr lang="en-GB" sz="1200" dirty="0">
                <a:solidFill>
                  <a:schemeClr val="tx1"/>
                </a:solidFill>
                <a:cs typeface="Arial" panose="020B0604020202020204" pitchFamily="34" charset="0"/>
              </a:rPr>
              <a:t> Co-op Bank </a:t>
            </a:r>
            <a:r>
              <a:rPr lang="en-GB" sz="1200" dirty="0" err="1">
                <a:solidFill>
                  <a:schemeClr val="tx1"/>
                </a:solidFill>
                <a:cs typeface="Arial" panose="020B0604020202020204" pitchFamily="34" charset="0"/>
              </a:rPr>
              <a:t>dikenali</a:t>
            </a:r>
            <a:r>
              <a:rPr lang="en-GB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200" b="1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KOPERASI CO-OPBANK PERSATUAN MALAYSIA BERHAD</a:t>
            </a:r>
          </a:p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endParaRPr lang="en-GB" sz="1200" kern="1200" dirty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437346" y="4268761"/>
            <a:ext cx="2874659" cy="42811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algn="l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400" b="1" kern="1200" dirty="0">
                <a:solidFill>
                  <a:srgbClr val="FF0000"/>
                </a:solidFill>
                <a:ea typeface="Verdana" panose="020B0604030504040204" pitchFamily="34" charset="0"/>
                <a:cs typeface="Arial" panose="020B0604020202020204" pitchFamily="34" charset="0"/>
              </a:rPr>
              <a:t>15 Sept 2014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4600" y="4672462"/>
            <a:ext cx="236026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200" dirty="0" err="1">
                <a:cs typeface="Arial" panose="020B0604020202020204" pitchFamily="34" charset="0"/>
              </a:rPr>
              <a:t>Dikenali</a:t>
            </a:r>
            <a:r>
              <a:rPr lang="en-GB" sz="1200" dirty="0">
                <a:cs typeface="Arial" panose="020B0604020202020204" pitchFamily="34" charset="0"/>
              </a:rPr>
              <a:t> </a:t>
            </a:r>
            <a:r>
              <a:rPr lang="en-GB" sz="1200" dirty="0" err="1">
                <a:cs typeface="Arial" panose="020B0604020202020204" pitchFamily="34" charset="0"/>
              </a:rPr>
              <a:t>sebagai</a:t>
            </a:r>
            <a:r>
              <a:rPr lang="en-GB" sz="1200" dirty="0">
                <a:cs typeface="Arial" panose="020B0604020202020204" pitchFamily="34" charset="0"/>
              </a:rPr>
              <a:t> </a:t>
            </a:r>
            <a:r>
              <a:rPr lang="en-US" sz="1200" b="1" dirty="0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KOPERASI BANK PERSATUAN MALAYSIA BERHAD</a:t>
            </a:r>
          </a:p>
        </p:txBody>
      </p:sp>
      <p:sp>
        <p:nvSpPr>
          <p:cNvPr id="70" name="Rectangle 69"/>
          <p:cNvSpPr/>
          <p:nvPr/>
        </p:nvSpPr>
        <p:spPr>
          <a:xfrm>
            <a:off x="-298315" y="2556885"/>
            <a:ext cx="236026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r" eaLnBrk="0" hangingPunct="0">
              <a:spcBef>
                <a:spcPct val="20000"/>
              </a:spcBef>
              <a:defRPr/>
            </a:pPr>
            <a:r>
              <a:rPr lang="en-US" sz="1200" dirty="0" err="1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Dikenali</a:t>
            </a:r>
            <a:r>
              <a:rPr lang="en-US" sz="1200" dirty="0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 </a:t>
            </a:r>
            <a:r>
              <a:rPr lang="en-US" sz="1200" dirty="0" err="1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sebagai</a:t>
            </a:r>
            <a:r>
              <a:rPr lang="en-US" sz="1200" dirty="0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 </a:t>
            </a:r>
          </a:p>
          <a:p>
            <a:pPr marL="114300" algn="r" eaLnBrk="0" hangingPunct="0">
              <a:spcBef>
                <a:spcPct val="20000"/>
              </a:spcBef>
              <a:defRPr/>
            </a:pPr>
            <a:r>
              <a:rPr lang="en-US" sz="1200" b="1" dirty="0">
                <a:ln w="18415" cmpd="sng">
                  <a:noFill/>
                  <a:prstDash val="solid"/>
                </a:ln>
                <a:cs typeface="Arial" panose="020B0604020202020204" pitchFamily="34" charset="0"/>
              </a:rPr>
              <a:t>BANK PERSATUAN KERJASAMA SEBERANG PERAI BERHAD</a:t>
            </a:r>
          </a:p>
        </p:txBody>
      </p:sp>
      <p:grpSp>
        <p:nvGrpSpPr>
          <p:cNvPr id="76" name="Group 75"/>
          <p:cNvGrpSpPr/>
          <p:nvPr/>
        </p:nvGrpSpPr>
        <p:grpSpPr>
          <a:xfrm>
            <a:off x="5117696" y="3398788"/>
            <a:ext cx="1268285" cy="1933479"/>
            <a:chOff x="4536532" y="3322781"/>
            <a:chExt cx="1423620" cy="2243379"/>
          </a:xfrm>
        </p:grpSpPr>
        <p:grpSp>
          <p:nvGrpSpPr>
            <p:cNvPr id="21" name="Group 20"/>
            <p:cNvGrpSpPr/>
            <p:nvPr/>
          </p:nvGrpSpPr>
          <p:grpSpPr>
            <a:xfrm>
              <a:off x="4536532" y="3322781"/>
              <a:ext cx="1423620" cy="2243379"/>
              <a:chOff x="3426182" y="1194361"/>
              <a:chExt cx="906882" cy="1306996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3426182" y="1194361"/>
                <a:ext cx="906882" cy="906882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flipV="1">
                <a:off x="3478144" y="1893388"/>
                <a:ext cx="801844" cy="607969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4593021" y="3385474"/>
              <a:ext cx="1331939" cy="141370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prstClr val="white"/>
                </a:solidFill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152391" y="3643544"/>
            <a:ext cx="624089" cy="1000944"/>
            <a:chOff x="1345790" y="4991144"/>
            <a:chExt cx="1078441" cy="1709068"/>
          </a:xfrm>
        </p:grpSpPr>
        <p:grpSp>
          <p:nvGrpSpPr>
            <p:cNvPr id="50" name="Group 49"/>
            <p:cNvGrpSpPr/>
            <p:nvPr/>
          </p:nvGrpSpPr>
          <p:grpSpPr>
            <a:xfrm>
              <a:off x="1345790" y="4991144"/>
              <a:ext cx="1078441" cy="1709068"/>
              <a:chOff x="3426180" y="1194361"/>
              <a:chExt cx="906882" cy="1308811"/>
            </a:xfrm>
          </p:grpSpPr>
          <p:sp>
            <p:nvSpPr>
              <p:cNvPr id="63" name="Isosceles Triangle 62"/>
              <p:cNvSpPr/>
              <p:nvPr/>
            </p:nvSpPr>
            <p:spPr>
              <a:xfrm flipV="1">
                <a:off x="3487292" y="1932178"/>
                <a:ext cx="784661" cy="570994"/>
              </a:xfrm>
              <a:prstGeom prst="triangle">
                <a:avLst/>
              </a:prstGeom>
              <a:solidFill>
                <a:schemeClr val="accent4"/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426180" y="1194361"/>
                <a:ext cx="906882" cy="906882"/>
              </a:xfrm>
              <a:prstGeom prst="ellipse">
                <a:avLst/>
              </a:prstGeom>
              <a:noFill/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Oval 21"/>
            <p:cNvSpPr/>
            <p:nvPr/>
          </p:nvSpPr>
          <p:spPr>
            <a:xfrm flipH="1">
              <a:off x="1361592" y="5022596"/>
              <a:ext cx="1046596" cy="1110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9B835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prstClr val="white"/>
                </a:solidFill>
              </a:endParaRP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>
                <a:latin typeface="+mn-lt"/>
              </a:rPr>
              <a:pPr/>
              <a:t>2</a:t>
            </a:fld>
            <a:endParaRPr lang="en-MY">
              <a:latin typeface="+mn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87B2CEA5-5902-475A-BC29-F5D18C6AAB66}"/>
              </a:ext>
            </a:extLst>
          </p:cNvPr>
          <p:cNvGrpSpPr/>
          <p:nvPr/>
        </p:nvGrpSpPr>
        <p:grpSpPr>
          <a:xfrm>
            <a:off x="5422779" y="1275691"/>
            <a:ext cx="423530" cy="828888"/>
            <a:chOff x="7859976" y="1275691"/>
            <a:chExt cx="1212185" cy="1919996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xmlns="" id="{955C11E5-B9D3-4FED-B2CA-FE57101E837C}"/>
                </a:ext>
              </a:extLst>
            </p:cNvPr>
            <p:cNvGrpSpPr/>
            <p:nvPr/>
          </p:nvGrpSpPr>
          <p:grpSpPr>
            <a:xfrm>
              <a:off x="7859976" y="1275691"/>
              <a:ext cx="1212185" cy="1919996"/>
              <a:chOff x="3426181" y="1194361"/>
              <a:chExt cx="906883" cy="1308811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xmlns="" id="{2893DE56-728E-43FE-995A-1FEFE8E1590B}"/>
                  </a:ext>
                </a:extLst>
              </p:cNvPr>
              <p:cNvGrpSpPr/>
              <p:nvPr/>
            </p:nvGrpSpPr>
            <p:grpSpPr>
              <a:xfrm>
                <a:off x="3426182" y="1194361"/>
                <a:ext cx="906882" cy="1308811"/>
                <a:chOff x="3426182" y="1194361"/>
                <a:chExt cx="906882" cy="1308811"/>
              </a:xfrm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xmlns="" id="{B3EB8346-2444-44D7-8AF9-471C76DA88F9}"/>
                    </a:ext>
                  </a:extLst>
                </p:cNvPr>
                <p:cNvSpPr/>
                <p:nvPr/>
              </p:nvSpPr>
              <p:spPr>
                <a:xfrm>
                  <a:off x="3426182" y="1194361"/>
                  <a:ext cx="906882" cy="906882"/>
                </a:xfrm>
                <a:prstGeom prst="ellipse">
                  <a:avLst/>
                </a:prstGeom>
                <a:solidFill>
                  <a:schemeClr val="accent1"/>
                </a:solidFill>
                <a:ln w="762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MY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Isosceles Triangle 64">
                  <a:extLst>
                    <a:ext uri="{FF2B5EF4-FFF2-40B4-BE49-F238E27FC236}">
                      <a16:creationId xmlns:a16="http://schemas.microsoft.com/office/drawing/2014/main" xmlns="" id="{F7C0A54D-0224-40A2-BCEB-CBD72545A23B}"/>
                    </a:ext>
                  </a:extLst>
                </p:cNvPr>
                <p:cNvSpPr/>
                <p:nvPr/>
              </p:nvSpPr>
              <p:spPr>
                <a:xfrm flipV="1">
                  <a:off x="3487292" y="1932178"/>
                  <a:ext cx="784661" cy="570994"/>
                </a:xfrm>
                <a:prstGeom prst="triangle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xmlns="" id="{81832DE0-88AD-44A7-9892-D8A47F2D21E5}"/>
                  </a:ext>
                </a:extLst>
              </p:cNvPr>
              <p:cNvSpPr/>
              <p:nvPr/>
            </p:nvSpPr>
            <p:spPr>
              <a:xfrm>
                <a:off x="3426181" y="1194361"/>
                <a:ext cx="906882" cy="906882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64A726B0-4EC7-4094-BE7C-886897211FB8}"/>
                </a:ext>
              </a:extLst>
            </p:cNvPr>
            <p:cNvSpPr/>
            <p:nvPr/>
          </p:nvSpPr>
          <p:spPr>
            <a:xfrm>
              <a:off x="7941660" y="1339281"/>
              <a:ext cx="1092455" cy="1200866"/>
            </a:xfrm>
            <a:prstGeom prst="ellipse">
              <a:avLst/>
            </a:prstGeom>
            <a:noFill/>
            <a:ln w="762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prstClr val="white"/>
                </a:solidFill>
              </a:endParaRPr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80863058-9E72-42C7-8115-8EF50C372C2A}"/>
              </a:ext>
            </a:extLst>
          </p:cNvPr>
          <p:cNvSpPr/>
          <p:nvPr/>
        </p:nvSpPr>
        <p:spPr>
          <a:xfrm>
            <a:off x="5835420" y="1707402"/>
            <a:ext cx="2874659" cy="78559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marL="114300" eaLnBrk="0" hangingPunct="0">
              <a:spcBef>
                <a:spcPct val="20000"/>
              </a:spcBef>
              <a:defRPr/>
            </a:pP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Pembelian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Estet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Bertam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6,780 </a:t>
            </a: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ekar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dengan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harga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RM2.26 </a:t>
            </a: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juta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daripada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</a:t>
            </a: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Bertam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Consolidated Rubber Company di Seberang </a:t>
            </a:r>
            <a:r>
              <a:rPr lang="en-US" sz="1200" dirty="0" err="1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Perai</a:t>
            </a:r>
            <a:r>
              <a:rPr lang="en-US" sz="1200" dirty="0">
                <a:ln w="18415" cmpd="sng">
                  <a:noFill/>
                  <a:prstDash val="solid"/>
                </a:ln>
                <a:solidFill>
                  <a:schemeClr val="tx1"/>
                </a:solidFill>
                <a:cs typeface="Arial" panose="020B0604020202020204" pitchFamily="34" charset="0"/>
              </a:rPr>
              <a:t> Utara.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1CE3EDFD-B874-4D1D-A18E-29C81D27D984}"/>
              </a:ext>
            </a:extLst>
          </p:cNvPr>
          <p:cNvSpPr/>
          <p:nvPr/>
        </p:nvSpPr>
        <p:spPr>
          <a:xfrm>
            <a:off x="5949865" y="1472327"/>
            <a:ext cx="1723592" cy="351964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0960" tIns="60960" rIns="60960" bIns="60960" numCol="1" spcCol="1270" anchor="t" anchorCtr="0">
            <a:no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b="1" kern="1200" dirty="0">
                <a:solidFill>
                  <a:schemeClr val="bg2">
                    <a:lumMod val="50000"/>
                  </a:schemeClr>
                </a:solidFill>
                <a:ea typeface="Verdana" panose="020B0604030504040204" pitchFamily="34" charset="0"/>
                <a:cs typeface="Arial" panose="020B0604020202020204" pitchFamily="34" charset="0"/>
              </a:rPr>
              <a:t>1959</a:t>
            </a:r>
          </a:p>
        </p:txBody>
      </p:sp>
    </p:spTree>
    <p:extLst>
      <p:ext uri="{BB962C8B-B14F-4D97-AF65-F5344CB8AC3E}">
        <p14:creationId xmlns:p14="http://schemas.microsoft.com/office/powerpoint/2010/main" val="2560606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33E8D8D-9DBF-46B4-AD59-2121509B3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>
                <a:latin typeface="+mn-lt"/>
              </a:rPr>
              <a:pPr/>
              <a:t>20</a:t>
            </a:fld>
            <a:endParaRPr lang="en-MY" dirty="0">
              <a:latin typeface="+mn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3C7FA32-68E1-474E-8FC4-D145697298B2}"/>
              </a:ext>
            </a:extLst>
          </p:cNvPr>
          <p:cNvSpPr/>
          <p:nvPr/>
        </p:nvSpPr>
        <p:spPr>
          <a:xfrm>
            <a:off x="283647" y="274891"/>
            <a:ext cx="53271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Prestasi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Pinjaman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Tak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Berbayar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(PTB)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C5801942-E11D-4FE7-A9FA-E8A2F25C2127}"/>
              </a:ext>
            </a:extLst>
          </p:cNvPr>
          <p:cNvGraphicFramePr/>
          <p:nvPr>
            <p:extLst/>
          </p:nvPr>
        </p:nvGraphicFramePr>
        <p:xfrm>
          <a:off x="208231" y="1060038"/>
          <a:ext cx="4372542" cy="2368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xmlns="" id="{693F723F-12A0-4CDC-B7D5-0A85967523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184737"/>
              </p:ext>
            </p:extLst>
          </p:nvPr>
        </p:nvGraphicFramePr>
        <p:xfrm>
          <a:off x="4696549" y="1060038"/>
          <a:ext cx="4239220" cy="2368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260B8A1-39F5-46AC-9128-754F42C9F6F8}"/>
              </a:ext>
            </a:extLst>
          </p:cNvPr>
          <p:cNvSpPr txBox="1"/>
          <p:nvPr/>
        </p:nvSpPr>
        <p:spPr>
          <a:xfrm>
            <a:off x="208230" y="3502357"/>
            <a:ext cx="8492709" cy="8132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60375" indent="-4603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600" kern="1200">
                <a:solidFill>
                  <a:srgbClr val="A8232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600" kern="1200">
                <a:solidFill>
                  <a:srgbClr val="A8232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374775" indent="-4603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600" kern="1200">
                <a:solidFill>
                  <a:srgbClr val="A8232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8288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600" kern="1200">
                <a:solidFill>
                  <a:srgbClr val="A8232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289175" indent="-4603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v"/>
              <a:defRPr sz="1600" kern="1200">
                <a:solidFill>
                  <a:srgbClr val="A82328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tx1"/>
                </a:solidFill>
                <a:latin typeface="+mn-lt"/>
              </a:rPr>
              <a:t>Kedudukan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PTB (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dari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segi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bilangan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akaun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dan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jumlah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)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adalah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stabil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walaupun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dengan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peningkatan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pengeluaran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pembiayaan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yang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mendadak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semenjak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tahun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2016; dan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+mn-lt"/>
              </a:rPr>
              <a:t>Kadar PTB CBP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sebanyak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2.4%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adalah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setara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atau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lebih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baik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dengan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institusi-institusi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kewangan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lain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dengan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tanda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aras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industri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1400" dirty="0" err="1">
                <a:solidFill>
                  <a:schemeClr val="tx1"/>
                </a:solidFill>
                <a:latin typeface="+mn-lt"/>
              </a:rPr>
              <a:t>ialah</a:t>
            </a:r>
            <a:r>
              <a:rPr lang="en-US" sz="1400" dirty="0">
                <a:solidFill>
                  <a:schemeClr val="tx1"/>
                </a:solidFill>
                <a:latin typeface="+mn-lt"/>
              </a:rPr>
              <a:t> 2%.</a:t>
            </a:r>
          </a:p>
        </p:txBody>
      </p:sp>
      <p:sp>
        <p:nvSpPr>
          <p:cNvPr id="7" name="Arrow: Left 6">
            <a:hlinkClick r:id="rId4" action="ppaction://hlinksldjump"/>
            <a:extLst>
              <a:ext uri="{FF2B5EF4-FFF2-40B4-BE49-F238E27FC236}">
                <a16:creationId xmlns:a16="http://schemas.microsoft.com/office/drawing/2014/main" xmlns="" id="{5CD3FF4E-2263-4AB7-95E6-C394F69EF690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xmlns="" id="{B26EDBBE-2C18-4E0B-8B0A-DD396C4C45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716111"/>
              </p:ext>
            </p:extLst>
          </p:nvPr>
        </p:nvGraphicFramePr>
        <p:xfrm>
          <a:off x="767313" y="4624316"/>
          <a:ext cx="3566900" cy="14852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0786">
                  <a:extLst>
                    <a:ext uri="{9D8B030D-6E8A-4147-A177-3AD203B41FA5}">
                      <a16:colId xmlns:a16="http://schemas.microsoft.com/office/drawing/2014/main" xmlns="" val="425164901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xmlns="" val="1755447854"/>
                    </a:ext>
                  </a:extLst>
                </a:gridCol>
                <a:gridCol w="1650114">
                  <a:extLst>
                    <a:ext uri="{9D8B030D-6E8A-4147-A177-3AD203B41FA5}">
                      <a16:colId xmlns:a16="http://schemas.microsoft.com/office/drawing/2014/main" xmlns="" val="4234036832"/>
                    </a:ext>
                  </a:extLst>
                </a:gridCol>
              </a:tblGrid>
              <a:tr h="266770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Bank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Kadar PTB %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Kategori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5402833"/>
                  </a:ext>
                </a:extLst>
              </a:tr>
              <a:tr h="433502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Bank Rakyat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Institusi</a:t>
                      </a:r>
                      <a:r>
                        <a:rPr lang="en-MY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MY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Kewangan</a:t>
                      </a:r>
                      <a:r>
                        <a:rPr lang="en-MY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Pembangunan (DFI)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16857401"/>
                  </a:ext>
                </a:extLst>
              </a:tr>
              <a:tr h="230639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SME Bank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DFI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89644593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BSN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DFI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0834290"/>
                  </a:ext>
                </a:extLst>
              </a:tr>
              <a:tr h="266770">
                <a:tc>
                  <a:txBody>
                    <a:bodyPr/>
                    <a:lstStyle/>
                    <a:p>
                      <a:r>
                        <a:rPr lang="en-US" sz="12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CBP</a:t>
                      </a:r>
                      <a:endParaRPr lang="en-MY" sz="12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MY" sz="12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i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Bank </a:t>
                      </a:r>
                      <a:r>
                        <a:rPr lang="en-US" sz="1200" b="1" i="1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endParaRPr lang="en-MY" sz="1200" b="1" i="1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47464650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xmlns="" id="{CBA6D767-A452-47B8-AD38-083E13DA21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62822"/>
              </p:ext>
            </p:extLst>
          </p:nvPr>
        </p:nvGraphicFramePr>
        <p:xfrm>
          <a:off x="4809789" y="4623563"/>
          <a:ext cx="3162299" cy="1463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68350">
                  <a:extLst>
                    <a:ext uri="{9D8B030D-6E8A-4147-A177-3AD203B41FA5}">
                      <a16:colId xmlns:a16="http://schemas.microsoft.com/office/drawing/2014/main" xmlns="" val="4251649011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xmlns="" val="1755447854"/>
                    </a:ext>
                  </a:extLst>
                </a:gridCol>
                <a:gridCol w="1390649">
                  <a:extLst>
                    <a:ext uri="{9D8B030D-6E8A-4147-A177-3AD203B41FA5}">
                      <a16:colId xmlns:a16="http://schemas.microsoft.com/office/drawing/2014/main" xmlns="" val="1958437660"/>
                    </a:ext>
                  </a:extLst>
                </a:gridCol>
              </a:tblGrid>
              <a:tr h="1920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Bank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Kadar PTB %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Kategori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95402833"/>
                  </a:ext>
                </a:extLst>
              </a:tr>
              <a:tr h="192058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MBSB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4.1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Bank </a:t>
                      </a:r>
                      <a:r>
                        <a:rPr lang="en-US" sz="10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Komersil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54678853"/>
                  </a:ext>
                </a:extLst>
              </a:tr>
              <a:tr h="192058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KFH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Bank Komersil</a:t>
                      </a:r>
                      <a:endParaRPr kumimoji="0" lang="en-MY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36070264"/>
                  </a:ext>
                </a:extLst>
              </a:tr>
              <a:tr h="192058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CIMB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Bank Komersil</a:t>
                      </a:r>
                      <a:endParaRPr kumimoji="0" lang="en-MY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69544732"/>
                  </a:ext>
                </a:extLst>
              </a:tr>
              <a:tr h="192058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RHB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Bank Komersil</a:t>
                      </a:r>
                      <a:endParaRPr kumimoji="0" lang="en-MY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06567594"/>
                  </a:ext>
                </a:extLst>
              </a:tr>
              <a:tr h="192058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Maybank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</a:t>
                      </a:r>
                      <a:endParaRPr lang="en-MY" sz="1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Bank </a:t>
                      </a:r>
                      <a:r>
                        <a:rPr kumimoji="0" lang="en-US" sz="10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Komersil</a:t>
                      </a:r>
                      <a:endParaRPr kumimoji="0" lang="en-MY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25961573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BF134CB-BA05-45EF-A3E4-250133F782C6}"/>
              </a:ext>
            </a:extLst>
          </p:cNvPr>
          <p:cNvSpPr/>
          <p:nvPr/>
        </p:nvSpPr>
        <p:spPr>
          <a:xfrm>
            <a:off x="666748" y="5811216"/>
            <a:ext cx="3768029" cy="331706"/>
          </a:xfrm>
          <a:prstGeom prst="rect">
            <a:avLst/>
          </a:prstGeom>
          <a:noFill/>
          <a:ln w="57150"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49359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750" y="260502"/>
            <a:ext cx="507683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Aliran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Pelaburan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Syer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Anggota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CBP 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pic>
        <p:nvPicPr>
          <p:cNvPr id="8" name="Picture 4" descr="C:\Users\Haikal_n_Jack\Desktop\Logo Co-opbank Persatuan Big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810" y="1605089"/>
            <a:ext cx="2270572" cy="609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>
            <a:stCxn id="10" idx="3"/>
            <a:endCxn id="8" idx="1"/>
          </p:cNvCxnSpPr>
          <p:nvPr/>
        </p:nvCxnSpPr>
        <p:spPr>
          <a:xfrm>
            <a:off x="4457661" y="1909665"/>
            <a:ext cx="1752149" cy="0"/>
          </a:xfrm>
          <a:prstGeom prst="straightConnector1">
            <a:avLst/>
          </a:prstGeom>
          <a:ln w="38100">
            <a:solidFill>
              <a:srgbClr val="A823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8" idx="2"/>
          </p:cNvCxnSpPr>
          <p:nvPr/>
        </p:nvCxnSpPr>
        <p:spPr>
          <a:xfrm rot="5400000">
            <a:off x="6366392" y="2304069"/>
            <a:ext cx="1068533" cy="888876"/>
          </a:xfrm>
          <a:prstGeom prst="bentConnector3">
            <a:avLst>
              <a:gd name="adj1" fmla="val 50000"/>
            </a:avLst>
          </a:prstGeom>
          <a:ln w="38100">
            <a:solidFill>
              <a:srgbClr val="A823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8" idx="2"/>
            <a:endCxn id="35" idx="0"/>
          </p:cNvCxnSpPr>
          <p:nvPr/>
        </p:nvCxnSpPr>
        <p:spPr>
          <a:xfrm rot="16200000" flipH="1">
            <a:off x="7275690" y="2283647"/>
            <a:ext cx="1068533" cy="929720"/>
          </a:xfrm>
          <a:prstGeom prst="bentConnector3">
            <a:avLst/>
          </a:prstGeom>
          <a:ln w="38100">
            <a:solidFill>
              <a:srgbClr val="A823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45" idx="2"/>
            <a:endCxn id="18" idx="0"/>
          </p:cNvCxnSpPr>
          <p:nvPr/>
        </p:nvCxnSpPr>
        <p:spPr>
          <a:xfrm rot="16200000" flipH="1">
            <a:off x="6630452" y="4425164"/>
            <a:ext cx="624050" cy="869724"/>
          </a:xfrm>
          <a:prstGeom prst="bentConnector3">
            <a:avLst>
              <a:gd name="adj1" fmla="val 50000"/>
            </a:avLst>
          </a:prstGeom>
          <a:ln w="38100">
            <a:solidFill>
              <a:srgbClr val="A823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37" idx="2"/>
            <a:endCxn id="18" idx="0"/>
          </p:cNvCxnSpPr>
          <p:nvPr/>
        </p:nvCxnSpPr>
        <p:spPr>
          <a:xfrm rot="5400000">
            <a:off x="7454161" y="4385978"/>
            <a:ext cx="709251" cy="862894"/>
          </a:xfrm>
          <a:prstGeom prst="bentConnector3">
            <a:avLst>
              <a:gd name="adj1" fmla="val 55860"/>
            </a:avLst>
          </a:prstGeom>
          <a:ln w="38100">
            <a:solidFill>
              <a:srgbClr val="A823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8" idx="1"/>
            <a:endCxn id="24" idx="3"/>
          </p:cNvCxnSpPr>
          <p:nvPr/>
        </p:nvCxnSpPr>
        <p:spPr>
          <a:xfrm flipH="1" flipV="1">
            <a:off x="1489285" y="5621774"/>
            <a:ext cx="5386745" cy="23193"/>
          </a:xfrm>
          <a:prstGeom prst="straightConnector1">
            <a:avLst/>
          </a:prstGeom>
          <a:ln w="38100">
            <a:solidFill>
              <a:srgbClr val="A823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4" idx="0"/>
            <a:endCxn id="91" idx="2"/>
          </p:cNvCxnSpPr>
          <p:nvPr/>
        </p:nvCxnSpPr>
        <p:spPr>
          <a:xfrm flipV="1">
            <a:off x="1008488" y="2337956"/>
            <a:ext cx="26408" cy="2810902"/>
          </a:xfrm>
          <a:prstGeom prst="straightConnector1">
            <a:avLst/>
          </a:prstGeom>
          <a:ln w="38100">
            <a:solidFill>
              <a:srgbClr val="A823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24" y="1523101"/>
            <a:ext cx="1169437" cy="7731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045605" y="1997334"/>
            <a:ext cx="10086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1200" dirty="0" err="1">
                <a:cs typeface="Arial" panose="020B0604020202020204" pitchFamily="34" charset="0"/>
              </a:rPr>
              <a:t>Sumber</a:t>
            </a:r>
            <a:r>
              <a:rPr lang="en-MY" sz="1200" dirty="0">
                <a:cs typeface="Arial" panose="020B0604020202020204" pitchFamily="34" charset="0"/>
              </a:rPr>
              <a:t> Modal CBP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422" y="964189"/>
            <a:ext cx="815212" cy="8506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030" y="5172051"/>
            <a:ext cx="1002617" cy="94583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91" y="5148858"/>
            <a:ext cx="961594" cy="945832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085385" y="2359389"/>
            <a:ext cx="15751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1200" dirty="0">
                <a:cs typeface="Arial" panose="020B0604020202020204" pitchFamily="34" charset="0"/>
              </a:rPr>
              <a:t>Syer </a:t>
            </a:r>
            <a:r>
              <a:rPr lang="en-MY" sz="1200" dirty="0" err="1">
                <a:cs typeface="Arial" panose="020B0604020202020204" pitchFamily="34" charset="0"/>
              </a:rPr>
              <a:t>Anggota</a:t>
            </a:r>
            <a:r>
              <a:rPr lang="en-MY" sz="1200" dirty="0">
                <a:cs typeface="Arial" panose="020B0604020202020204" pitchFamily="34" charset="0"/>
              </a:rPr>
              <a:t> CBP</a:t>
            </a:r>
          </a:p>
          <a:p>
            <a:pPr algn="ctr"/>
            <a:r>
              <a:rPr lang="en-MY" sz="1200" dirty="0">
                <a:cs typeface="Arial" panose="020B0604020202020204" pitchFamily="34" charset="0"/>
              </a:rPr>
              <a:t>(RM)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4219" y="3282774"/>
            <a:ext cx="781194" cy="778343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531032" y="4185801"/>
            <a:ext cx="1418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sz="1200" dirty="0" err="1">
                <a:cs typeface="Arial" panose="020B0604020202020204" pitchFamily="34" charset="0"/>
              </a:rPr>
              <a:t>Aktiviti</a:t>
            </a:r>
            <a:r>
              <a:rPr lang="en-MY" sz="1200" dirty="0">
                <a:cs typeface="Arial" panose="020B0604020202020204" pitchFamily="34" charset="0"/>
              </a:rPr>
              <a:t> </a:t>
            </a:r>
            <a:r>
              <a:rPr lang="en-MY" sz="1200" dirty="0" err="1">
                <a:cs typeface="Arial" panose="020B0604020202020204" pitchFamily="34" charset="0"/>
              </a:rPr>
              <a:t>Perlaburan-i</a:t>
            </a:r>
            <a:endParaRPr lang="en-MY" sz="1200" dirty="0">
              <a:cs typeface="Arial" panose="020B0604020202020204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815371" y="4086336"/>
            <a:ext cx="1384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1200" dirty="0" err="1">
                <a:cs typeface="Arial" panose="020B0604020202020204" pitchFamily="34" charset="0"/>
              </a:rPr>
              <a:t>Pembiayaan-i</a:t>
            </a:r>
            <a:r>
              <a:rPr lang="en-MY" sz="1200" dirty="0">
                <a:cs typeface="Arial" panose="020B0604020202020204" pitchFamily="34" charset="0"/>
              </a:rPr>
              <a:t> &amp; </a:t>
            </a:r>
            <a:r>
              <a:rPr lang="en-MY" sz="1200" dirty="0" err="1">
                <a:cs typeface="Arial" panose="020B0604020202020204" pitchFamily="34" charset="0"/>
              </a:rPr>
              <a:t>Belanja</a:t>
            </a:r>
            <a:r>
              <a:rPr lang="en-MY" sz="1200" dirty="0">
                <a:cs typeface="Arial" panose="020B0604020202020204" pitchFamily="34" charset="0"/>
              </a:rPr>
              <a:t> </a:t>
            </a:r>
            <a:r>
              <a:rPr lang="en-MY" sz="1200" dirty="0" err="1">
                <a:cs typeface="Arial" panose="020B0604020202020204" pitchFamily="34" charset="0"/>
              </a:rPr>
              <a:t>Operasi</a:t>
            </a:r>
            <a:endParaRPr lang="en-MY" sz="1200" dirty="0">
              <a:cs typeface="Arial" panose="020B0604020202020204" pitchFamily="34" charset="0"/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5634508" y="3360263"/>
            <a:ext cx="1729399" cy="770149"/>
            <a:chOff x="4380643" y="3294324"/>
            <a:chExt cx="1729399" cy="770149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23262" y="3294324"/>
              <a:ext cx="786780" cy="770149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80643" y="3298733"/>
              <a:ext cx="800957" cy="761331"/>
            </a:xfrm>
            <a:prstGeom prst="rect">
              <a:avLst/>
            </a:prstGeom>
          </p:spPr>
        </p:pic>
      </p:grpSp>
      <p:sp>
        <p:nvSpPr>
          <p:cNvPr id="65" name="Rectangle 64"/>
          <p:cNvSpPr/>
          <p:nvPr/>
        </p:nvSpPr>
        <p:spPr>
          <a:xfrm>
            <a:off x="7845076" y="5483274"/>
            <a:ext cx="9326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MY" sz="1200" dirty="0">
                <a:cs typeface="Arial" panose="020B0604020202020204" pitchFamily="34" charset="0"/>
              </a:rPr>
              <a:t>CBP Jana</a:t>
            </a:r>
          </a:p>
          <a:p>
            <a:pPr algn="ctr"/>
            <a:r>
              <a:rPr lang="en-MY" sz="1200" dirty="0" err="1">
                <a:cs typeface="Arial" panose="020B0604020202020204" pitchFamily="34" charset="0"/>
              </a:rPr>
              <a:t>Keuntungan</a:t>
            </a:r>
            <a:endParaRPr lang="en-MY" sz="1200" dirty="0">
              <a:cs typeface="Arial" panose="020B0604020202020204" pitchFamily="34" charset="0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628921" y="4848885"/>
            <a:ext cx="1621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MY" sz="1200" dirty="0" err="1">
                <a:cs typeface="Arial" panose="020B0604020202020204" pitchFamily="34" charset="0"/>
              </a:rPr>
              <a:t>Dividen</a:t>
            </a:r>
            <a:r>
              <a:rPr lang="en-MY" sz="1200" dirty="0">
                <a:cs typeface="Arial" panose="020B0604020202020204" pitchFamily="34" charset="0"/>
              </a:rPr>
              <a:t> </a:t>
            </a:r>
            <a:r>
              <a:rPr lang="en-MY" sz="1200" dirty="0" err="1">
                <a:cs typeface="Arial" panose="020B0604020202020204" pitchFamily="34" charset="0"/>
              </a:rPr>
              <a:t>Tahunan</a:t>
            </a:r>
            <a:r>
              <a:rPr lang="en-MY" sz="1200" dirty="0">
                <a:cs typeface="Arial" panose="020B0604020202020204" pitchFamily="34" charset="0"/>
              </a:rPr>
              <a:t> </a:t>
            </a:r>
            <a:r>
              <a:rPr lang="en-MY" sz="1200" dirty="0" err="1">
                <a:cs typeface="Arial" panose="020B0604020202020204" pitchFamily="34" charset="0"/>
              </a:rPr>
              <a:t>kepada</a:t>
            </a:r>
            <a:r>
              <a:rPr lang="en-MY" sz="1200" dirty="0">
                <a:cs typeface="Arial" panose="020B0604020202020204" pitchFamily="34" charset="0"/>
              </a:rPr>
              <a:t> </a:t>
            </a:r>
            <a:r>
              <a:rPr lang="en-MY" sz="1200" dirty="0" err="1">
                <a:cs typeface="Arial" panose="020B0604020202020204" pitchFamily="34" charset="0"/>
              </a:rPr>
              <a:t>Anggota</a:t>
            </a:r>
            <a:r>
              <a:rPr lang="en-MY" sz="1200" dirty="0">
                <a:cs typeface="Arial" panose="020B0604020202020204" pitchFamily="34" charset="0"/>
              </a:rPr>
              <a:t> CBP (</a:t>
            </a:r>
            <a:r>
              <a:rPr lang="en-MY" sz="1200" dirty="0" err="1">
                <a:cs typeface="Arial" panose="020B0604020202020204" pitchFamily="34" charset="0"/>
              </a:rPr>
              <a:t>ditolak</a:t>
            </a:r>
            <a:r>
              <a:rPr lang="en-MY" sz="1200" dirty="0">
                <a:cs typeface="Arial" panose="020B0604020202020204" pitchFamily="34" charset="0"/>
              </a:rPr>
              <a:t> zakat)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8456" y="1523101"/>
            <a:ext cx="1112880" cy="814855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1080299" y="2374561"/>
            <a:ext cx="15256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MY" sz="1200" dirty="0" err="1">
                <a:cs typeface="Arial" panose="020B0604020202020204" pitchFamily="34" charset="0"/>
              </a:rPr>
              <a:t>Anggota</a:t>
            </a:r>
            <a:r>
              <a:rPr lang="en-MY" sz="1200" dirty="0">
                <a:cs typeface="Arial" panose="020B0604020202020204" pitchFamily="34" charset="0"/>
              </a:rPr>
              <a:t> CBP</a:t>
            </a:r>
          </a:p>
          <a:p>
            <a:r>
              <a:rPr lang="en-MY" sz="1200" dirty="0" err="1">
                <a:cs typeface="Arial" panose="020B0604020202020204" pitchFamily="34" charset="0"/>
              </a:rPr>
              <a:t>Individu</a:t>
            </a:r>
            <a:r>
              <a:rPr lang="en-MY" sz="1200" dirty="0">
                <a:cs typeface="Arial" panose="020B0604020202020204" pitchFamily="34" charset="0"/>
              </a:rPr>
              <a:t> / </a:t>
            </a:r>
            <a:r>
              <a:rPr lang="en-MY" sz="1200" dirty="0" err="1">
                <a:cs typeface="Arial" panose="020B0604020202020204" pitchFamily="34" charset="0"/>
              </a:rPr>
              <a:t>Koperasi</a:t>
            </a:r>
            <a:endParaRPr lang="en-MY" sz="1200" dirty="0"/>
          </a:p>
        </p:txBody>
      </p:sp>
      <p:cxnSp>
        <p:nvCxnSpPr>
          <p:cNvPr id="111" name="Straight Arrow Connector 110"/>
          <p:cNvCxnSpPr>
            <a:stCxn id="91" idx="3"/>
            <a:endCxn id="10" idx="1"/>
          </p:cNvCxnSpPr>
          <p:nvPr/>
        </p:nvCxnSpPr>
        <p:spPr>
          <a:xfrm flipV="1">
            <a:off x="1591336" y="1909665"/>
            <a:ext cx="1696888" cy="20864"/>
          </a:xfrm>
          <a:prstGeom prst="straightConnector1">
            <a:avLst/>
          </a:prstGeom>
          <a:ln w="38100">
            <a:solidFill>
              <a:srgbClr val="A823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>
                <a:latin typeface="+mn-lt"/>
              </a:rPr>
              <a:pPr/>
              <a:t>21</a:t>
            </a:fld>
            <a:endParaRPr lang="en-MY">
              <a:latin typeface="+mn-lt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591336" y="5715160"/>
            <a:ext cx="1621471" cy="461665"/>
          </a:xfrm>
          <a:prstGeom prst="rect">
            <a:avLst/>
          </a:prstGeom>
          <a:ln w="28575">
            <a:solidFill>
              <a:srgbClr val="A82328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MY" sz="1200" dirty="0" err="1">
                <a:cs typeface="Arial" panose="020B0604020202020204" pitchFamily="34" charset="0"/>
              </a:rPr>
              <a:t>Sasaran</a:t>
            </a:r>
            <a:r>
              <a:rPr lang="en-MY" sz="1200" dirty="0">
                <a:cs typeface="Arial" panose="020B0604020202020204" pitchFamily="34" charset="0"/>
              </a:rPr>
              <a:t> </a:t>
            </a:r>
            <a:r>
              <a:rPr lang="en-MY" sz="1200" dirty="0" err="1">
                <a:cs typeface="Arial" panose="020B0604020202020204" pitchFamily="34" charset="0"/>
              </a:rPr>
              <a:t>dividen</a:t>
            </a:r>
            <a:r>
              <a:rPr lang="en-MY" sz="1200" dirty="0">
                <a:cs typeface="Arial" panose="020B0604020202020204" pitchFamily="34" charset="0"/>
              </a:rPr>
              <a:t> 10% </a:t>
            </a:r>
            <a:r>
              <a:rPr lang="en-MY" sz="1200" dirty="0" err="1">
                <a:cs typeface="Arial" panose="020B0604020202020204" pitchFamily="34" charset="0"/>
              </a:rPr>
              <a:t>pada</a:t>
            </a:r>
            <a:r>
              <a:rPr lang="en-MY" sz="1200" dirty="0">
                <a:cs typeface="Arial" panose="020B0604020202020204" pitchFamily="34" charset="0"/>
              </a:rPr>
              <a:t> </a:t>
            </a:r>
            <a:r>
              <a:rPr lang="en-MY" sz="1200" dirty="0" err="1">
                <a:cs typeface="Arial" panose="020B0604020202020204" pitchFamily="34" charset="0"/>
              </a:rPr>
              <a:t>tahun</a:t>
            </a:r>
            <a:r>
              <a:rPr lang="en-MY" sz="1200" dirty="0">
                <a:cs typeface="Arial" panose="020B0604020202020204" pitchFamily="34" charset="0"/>
              </a:rPr>
              <a:t> 2020</a:t>
            </a:r>
          </a:p>
        </p:txBody>
      </p:sp>
      <p:sp>
        <p:nvSpPr>
          <p:cNvPr id="30" name="Arrow: Left 29">
            <a:hlinkClick r:id="rId11" action="ppaction://hlinksldjump"/>
            <a:extLst>
              <a:ext uri="{FF2B5EF4-FFF2-40B4-BE49-F238E27FC236}">
                <a16:creationId xmlns:a16="http://schemas.microsoft.com/office/drawing/2014/main" xmlns="" id="{72F45CA6-50B0-4EF8-90BD-6720E79B7EEF}"/>
              </a:ext>
            </a:extLst>
          </p:cNvPr>
          <p:cNvSpPr/>
          <p:nvPr/>
        </p:nvSpPr>
        <p:spPr>
          <a:xfrm>
            <a:off x="8439002" y="6058284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10672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3750" y="260502"/>
            <a:ext cx="23402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Keratan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Akhbar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22</a:t>
            </a:fld>
            <a:endParaRPr lang="en-MY"/>
          </a:p>
        </p:txBody>
      </p:sp>
      <p:sp>
        <p:nvSpPr>
          <p:cNvPr id="9" name="Arrow: Left 8">
            <a:hlinkClick r:id="rId2" action="ppaction://hlinksldjump"/>
            <a:extLst>
              <a:ext uri="{FF2B5EF4-FFF2-40B4-BE49-F238E27FC236}">
                <a16:creationId xmlns:a16="http://schemas.microsoft.com/office/drawing/2014/main" xmlns="" id="{46ED1A09-53BF-48FF-BB79-AB6C9D08D484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F1436F1-D040-4FB7-9F97-B993FED1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50" y="916210"/>
            <a:ext cx="5064691" cy="4918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3DE1BC-1FB0-43AD-97A8-959F1C26D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5973" y="1000965"/>
            <a:ext cx="3354277" cy="2374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81903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5EE29F2F-1ECD-4C45-9D6A-44CB95FB1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23</a:t>
            </a:fld>
            <a:endParaRPr lang="en-MY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8268CD-6268-4B11-AAD3-F2F46FABA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45" y="1055801"/>
            <a:ext cx="7424910" cy="5234979"/>
          </a:xfrm>
          <a:prstGeom prst="rect">
            <a:avLst/>
          </a:prstGeom>
        </p:spPr>
      </p:pic>
      <p:sp>
        <p:nvSpPr>
          <p:cNvPr id="5" name="Arrow: Left 4">
            <a:hlinkClick r:id="rId3" action="ppaction://hlinksldjump"/>
            <a:extLst>
              <a:ext uri="{FF2B5EF4-FFF2-40B4-BE49-F238E27FC236}">
                <a16:creationId xmlns:a16="http://schemas.microsoft.com/office/drawing/2014/main" xmlns="" id="{FE50B15E-3D58-480D-90C1-1077D39C1CEB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229F1D0-2738-4E05-AF2E-F49319BFEF10}"/>
              </a:ext>
            </a:extLst>
          </p:cNvPr>
          <p:cNvSpPr/>
          <p:nvPr/>
        </p:nvSpPr>
        <p:spPr>
          <a:xfrm>
            <a:off x="283750" y="260502"/>
            <a:ext cx="22773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Keratan</a:t>
            </a:r>
            <a:r>
              <a:rPr lang="en-US" sz="2200" b="1" dirty="0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Akhbar</a:t>
            </a:r>
            <a:endParaRPr lang="en-MY" sz="2200" b="1" dirty="0">
              <a:solidFill>
                <a:srgbClr val="A8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5945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C8BC71B6-FCAA-4776-81C5-38FBAADE7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24</a:t>
            </a:fld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BF64F23-CC02-4796-83E6-88435ECC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31" y="1118627"/>
            <a:ext cx="7645138" cy="4839249"/>
          </a:xfrm>
          <a:prstGeom prst="rect">
            <a:avLst/>
          </a:prstGeom>
        </p:spPr>
      </p:pic>
      <p:sp>
        <p:nvSpPr>
          <p:cNvPr id="4" name="Arrow: Left 3">
            <a:hlinkClick r:id="rId3" action="ppaction://hlinksldjump"/>
            <a:extLst>
              <a:ext uri="{FF2B5EF4-FFF2-40B4-BE49-F238E27FC236}">
                <a16:creationId xmlns:a16="http://schemas.microsoft.com/office/drawing/2014/main" xmlns="" id="{10712AFD-B8E4-4575-A92F-A541040726D4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C2FB2009-D761-4A61-8A61-68A17E47CBFF}"/>
              </a:ext>
            </a:extLst>
          </p:cNvPr>
          <p:cNvSpPr/>
          <p:nvPr/>
        </p:nvSpPr>
        <p:spPr>
          <a:xfrm>
            <a:off x="283750" y="260502"/>
            <a:ext cx="22773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Keratan</a:t>
            </a:r>
            <a:r>
              <a:rPr lang="en-US" sz="2200" b="1" dirty="0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Akhbar</a:t>
            </a:r>
            <a:endParaRPr lang="en-MY" sz="2200" b="1" dirty="0">
              <a:solidFill>
                <a:srgbClr val="A8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697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95F902F-93D5-449D-8F84-FF77A59F5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25</a:t>
            </a:fld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46055FE-6C63-4BBE-B3C8-95822CC33CD9}"/>
              </a:ext>
            </a:extLst>
          </p:cNvPr>
          <p:cNvSpPr/>
          <p:nvPr/>
        </p:nvSpPr>
        <p:spPr>
          <a:xfrm>
            <a:off x="283750" y="260502"/>
            <a:ext cx="23402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Keratan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Akhbar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4" name="Arrow: Left 3">
            <a:hlinkClick r:id="rId2" action="ppaction://hlinksldjump"/>
            <a:extLst>
              <a:ext uri="{FF2B5EF4-FFF2-40B4-BE49-F238E27FC236}">
                <a16:creationId xmlns:a16="http://schemas.microsoft.com/office/drawing/2014/main" xmlns="" id="{F5211DBE-1B58-425A-B1EA-EA6646303601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E7873E-6381-4C78-90CD-ED9AE17CA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50" y="902711"/>
            <a:ext cx="4070532" cy="2917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6611ACAC-C14F-4511-9A87-0236B35867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798" y="3903683"/>
            <a:ext cx="1950484" cy="2315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37C9F12-AF85-4EE0-8774-6513E5519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68" y="3903683"/>
            <a:ext cx="1921344" cy="2315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3292736-F977-41A2-98E5-97715BFED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6883" y="902711"/>
            <a:ext cx="2629717" cy="22007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72F5EA1-49AC-4DE7-8D77-08E3412F5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6883" y="3227407"/>
            <a:ext cx="2710886" cy="2268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D63E8DC-326B-4E0D-92E7-1C737BC2F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0370" y="902711"/>
            <a:ext cx="1680713" cy="4593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649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750" y="260502"/>
            <a:ext cx="23402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Keratan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Akhbar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26</a:t>
            </a:fld>
            <a:endParaRPr lang="en-MY"/>
          </a:p>
        </p:txBody>
      </p:sp>
      <p:sp>
        <p:nvSpPr>
          <p:cNvPr id="7" name="Arrow: Left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94FE117D-CA14-42C1-A8D0-E7BFEEEE3DA4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xmlns="" id="{C751431E-C6A0-408C-BBAE-B96947275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484" y="954398"/>
            <a:ext cx="2684108" cy="2562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08025D6-1EDA-4797-A83C-13624C9E6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48" y="954398"/>
            <a:ext cx="3753470" cy="452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40CD0DD-322C-4A5D-BBAC-F7087A220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484" y="3710269"/>
            <a:ext cx="2684107" cy="2477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0295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730AB6B2-0530-47A4-8AAE-58AB8F609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27</a:t>
            </a:fld>
            <a:endParaRPr lang="en-MY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17626C1-9505-4735-8102-1408397E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95" y="923000"/>
            <a:ext cx="3324225" cy="5324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BDFDBC3-5092-49AF-AEB7-9BE6C611ADB3}"/>
              </a:ext>
            </a:extLst>
          </p:cNvPr>
          <p:cNvSpPr/>
          <p:nvPr/>
        </p:nvSpPr>
        <p:spPr>
          <a:xfrm>
            <a:off x="283750" y="260502"/>
            <a:ext cx="23402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Keratan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Akhbar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6" name="Arrow: Left 5">
            <a:hlinkClick r:id="rId3" action="ppaction://hlinksldjump"/>
            <a:extLst>
              <a:ext uri="{FF2B5EF4-FFF2-40B4-BE49-F238E27FC236}">
                <a16:creationId xmlns:a16="http://schemas.microsoft.com/office/drawing/2014/main" xmlns="" id="{20AD44CD-7DD9-4EFB-A004-AC03BDF60D94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8" name="Picture 12" descr="sijil pengiktirafan perbankan.JPG">
            <a:extLst>
              <a:ext uri="{FF2B5EF4-FFF2-40B4-BE49-F238E27FC236}">
                <a16:creationId xmlns:a16="http://schemas.microsoft.com/office/drawing/2014/main" xmlns="" id="{C18C5D90-16DE-4D3F-BD3E-7099BDC34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703" y="935032"/>
            <a:ext cx="2422506" cy="3460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54F5A14-386F-4149-89C9-4373ED1AE8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01772" y="935033"/>
            <a:ext cx="2425097" cy="3390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4472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750" y="260502"/>
            <a:ext cx="23402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Keratan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Akhbar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28</a:t>
            </a:fld>
            <a:endParaRPr lang="en-MY"/>
          </a:p>
        </p:txBody>
      </p:sp>
      <p:sp>
        <p:nvSpPr>
          <p:cNvPr id="9" name="Arrow: Left 8">
            <a:hlinkClick r:id="rId2" action="ppaction://hlinksldjump"/>
            <a:extLst>
              <a:ext uri="{FF2B5EF4-FFF2-40B4-BE49-F238E27FC236}">
                <a16:creationId xmlns:a16="http://schemas.microsoft.com/office/drawing/2014/main" xmlns="" id="{81ADF94A-2706-4077-B223-C30BA60C6846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3C8B2EFB-D318-487A-8ABD-4C56364CD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682" y="1208527"/>
            <a:ext cx="3121001" cy="3108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C673D5-2F8A-454B-B9BA-B9F74FB50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08527"/>
            <a:ext cx="3222634" cy="48123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407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750" y="260502"/>
            <a:ext cx="436497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Anugerah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&amp;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Pengiktirafan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CBP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6" name="Table 5">
            <a:extLst/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37442"/>
              </p:ext>
            </p:extLst>
          </p:nvPr>
        </p:nvGraphicFramePr>
        <p:xfrm>
          <a:off x="283750" y="1173883"/>
          <a:ext cx="8374495" cy="47225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432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3125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TAHUN</a:t>
                      </a:r>
                      <a:endParaRPr lang="en-US" sz="140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ANUGERAH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PENGIKTIRAFAN</a:t>
                      </a:r>
                      <a:endParaRPr lang="en-US" sz="140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445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Anugerah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Khas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Perbankan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Sempena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2017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Peringkat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Negeri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Pulau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Pinang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Tempat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Pertama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Senarai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20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Terbaik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Negeri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Pulau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Pinang 2017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2017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Tempat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ke-7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Senarai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100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Terbaik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Malaysia 2017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2016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Tempat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ke-4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Senarai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100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Terbaik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Malaysia 2016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2015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Tempat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ke-9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Senarai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100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Terbaik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Malaysia 2015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Tempat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ke-9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Senarai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100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Terbaik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Malaysia 2014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2014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Anugerah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Hari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Negara 2014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Kategori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Perdana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2013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Tempat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ke-9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Senarai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100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Terbaik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Malaysia 2013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2012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Tempat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ke-8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Senarai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100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Terbaik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Malaysia 2012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2011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Tempat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ke-9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Senarai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100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Terbaik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Malaysia 2011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3118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Anugerah</a:t>
                      </a:r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Cermerlang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Kluster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Besar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2010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56141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2010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Pengiktirafan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Bagi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Koperasi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Menjalankan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Aktiviti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Perbankan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Di </a:t>
                      </a:r>
                      <a:r>
                        <a:rPr lang="en-US" sz="1400" baseline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Bawah</a:t>
                      </a:r>
                      <a:r>
                        <a:rPr lang="en-US" sz="1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GP:11</a:t>
                      </a:r>
                      <a:endParaRPr lang="en-US" sz="1400" b="0" i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3" marR="91433" marT="45723" marB="45723"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29</a:t>
            </a:fld>
            <a:endParaRPr lang="en-MY"/>
          </a:p>
        </p:txBody>
      </p:sp>
      <p:sp>
        <p:nvSpPr>
          <p:cNvPr id="7" name="Arrow: Left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92E6124C-292B-4C35-A859-1A443239B2C4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45889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D54CE160-A561-4FF9-82AA-32BD0BF5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3</a:t>
            </a:fld>
            <a:endParaRPr lang="en-MY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ABBD5F4F-C7DC-4DE4-930B-B99B8CB926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37" y="4676436"/>
            <a:ext cx="672493" cy="668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8D49AAAF-BA24-4413-87BB-589220F72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3137" y="1706386"/>
            <a:ext cx="544874" cy="544874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EE6D7DA2-6524-4767-9DF5-A03F1518C753}"/>
              </a:ext>
            </a:extLst>
          </p:cNvPr>
          <p:cNvGrpSpPr/>
          <p:nvPr/>
        </p:nvGrpSpPr>
        <p:grpSpPr>
          <a:xfrm>
            <a:off x="5747119" y="1531413"/>
            <a:ext cx="2654099" cy="831443"/>
            <a:chOff x="803640" y="3362835"/>
            <a:chExt cx="2059657" cy="57194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D0FC3C1-08E2-4D3B-80E0-3AEA76AB0DD7}"/>
                </a:ext>
              </a:extLst>
            </p:cNvPr>
            <p:cNvSpPr txBox="1"/>
            <p:nvPr/>
          </p:nvSpPr>
          <p:spPr>
            <a:xfrm>
              <a:off x="803640" y="3532517"/>
              <a:ext cx="2059657" cy="402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Menjadi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Co-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Opbank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Syariah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Terunggul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Di Malaysia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85211065-DF3D-4EFE-9B37-3233BE29EADE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32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Visi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Kami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5" name="Donut 24">
            <a:extLst>
              <a:ext uri="{FF2B5EF4-FFF2-40B4-BE49-F238E27FC236}">
                <a16:creationId xmlns:a16="http://schemas.microsoft.com/office/drawing/2014/main" xmlns="" id="{ACFCC752-7EF7-4264-9006-6A55B854614F}"/>
              </a:ext>
            </a:extLst>
          </p:cNvPr>
          <p:cNvSpPr/>
          <p:nvPr/>
        </p:nvSpPr>
        <p:spPr>
          <a:xfrm>
            <a:off x="5023137" y="2687916"/>
            <a:ext cx="544874" cy="54885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52D9FB95-3915-426D-92F6-99A34A45C999}"/>
              </a:ext>
            </a:extLst>
          </p:cNvPr>
          <p:cNvGrpSpPr/>
          <p:nvPr/>
        </p:nvGrpSpPr>
        <p:grpSpPr>
          <a:xfrm>
            <a:off x="5747118" y="2573764"/>
            <a:ext cx="3278897" cy="2554990"/>
            <a:chOff x="803640" y="3362835"/>
            <a:chExt cx="2059657" cy="1757575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xmlns="" id="{37C8CD20-8EC9-4B1F-A30C-896A56D2C41D}"/>
                </a:ext>
              </a:extLst>
            </p:cNvPr>
            <p:cNvSpPr txBox="1"/>
            <p:nvPr/>
          </p:nvSpPr>
          <p:spPr>
            <a:xfrm>
              <a:off x="803640" y="3532516"/>
              <a:ext cx="2059657" cy="1587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Memberikan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pulangan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terbaik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kepada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pelanggan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dan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anggota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Meningkatkan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kebajikan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anggota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;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Menawarkan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produk-produk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perbankan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yang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kompetitif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; dan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Mengamalkan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nilai-nilai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teras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dalam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prinsip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koperasi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61410EB4-314D-487D-8957-481C0779B77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32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Misi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Kami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xmlns="" id="{27629A7F-521D-49A6-851B-DAA7AC5DB9A6}"/>
              </a:ext>
            </a:extLst>
          </p:cNvPr>
          <p:cNvGrpSpPr/>
          <p:nvPr/>
        </p:nvGrpSpPr>
        <p:grpSpPr>
          <a:xfrm>
            <a:off x="283750" y="1651819"/>
            <a:ext cx="4937179" cy="3449062"/>
            <a:chOff x="107566" y="1561501"/>
            <a:chExt cx="5760416" cy="3734998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E298D0FC-CC00-4B68-B9A3-2F13C258068C}"/>
                </a:ext>
              </a:extLst>
            </p:cNvPr>
            <p:cNvGrpSpPr/>
            <p:nvPr/>
          </p:nvGrpSpPr>
          <p:grpSpPr>
            <a:xfrm>
              <a:off x="107566" y="2901880"/>
              <a:ext cx="2512968" cy="2394619"/>
              <a:chOff x="480600" y="2367693"/>
              <a:chExt cx="2210982" cy="2115852"/>
            </a:xfrm>
          </p:grpSpPr>
          <p:sp>
            <p:nvSpPr>
              <p:cNvPr id="3" name="Block Arc 2">
                <a:extLst>
                  <a:ext uri="{FF2B5EF4-FFF2-40B4-BE49-F238E27FC236}">
                    <a16:creationId xmlns:a16="http://schemas.microsoft.com/office/drawing/2014/main" xmlns="" id="{1249E0BC-63E1-4122-94C9-ABF7D5942BB2}"/>
                  </a:ext>
                </a:extLst>
              </p:cNvPr>
              <p:cNvSpPr/>
              <p:nvPr/>
            </p:nvSpPr>
            <p:spPr>
              <a:xfrm>
                <a:off x="480600" y="2367693"/>
                <a:ext cx="2115852" cy="2115852"/>
              </a:xfrm>
              <a:prstGeom prst="blockArc">
                <a:avLst>
                  <a:gd name="adj1" fmla="val 21590014"/>
                  <a:gd name="adj2" fmla="val 16405680"/>
                  <a:gd name="adj3" fmla="val 10182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Isosceles Triangle 5">
                <a:extLst>
                  <a:ext uri="{FF2B5EF4-FFF2-40B4-BE49-F238E27FC236}">
                    <a16:creationId xmlns:a16="http://schemas.microsoft.com/office/drawing/2014/main" xmlns="" id="{D8BD4A6A-F983-4ACB-86AB-2F2184BF26DF}"/>
                  </a:ext>
                </a:extLst>
              </p:cNvPr>
              <p:cNvSpPr/>
              <p:nvPr/>
            </p:nvSpPr>
            <p:spPr>
              <a:xfrm>
                <a:off x="2259534" y="3075834"/>
                <a:ext cx="432048" cy="372455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xmlns="" id="{7D3FBEBC-D7A9-4B4F-A33A-54B9B6D1EAD1}"/>
                </a:ext>
              </a:extLst>
            </p:cNvPr>
            <p:cNvGrpSpPr/>
            <p:nvPr/>
          </p:nvGrpSpPr>
          <p:grpSpPr>
            <a:xfrm>
              <a:off x="1713037" y="1561501"/>
              <a:ext cx="2404845" cy="2394619"/>
              <a:chOff x="1893140" y="1183353"/>
              <a:chExt cx="2115852" cy="2115852"/>
            </a:xfrm>
          </p:grpSpPr>
          <p:sp>
            <p:nvSpPr>
              <p:cNvPr id="5" name="Block Arc 4">
                <a:extLst>
                  <a:ext uri="{FF2B5EF4-FFF2-40B4-BE49-F238E27FC236}">
                    <a16:creationId xmlns:a16="http://schemas.microsoft.com/office/drawing/2014/main" xmlns="" id="{5220F582-0D85-4D32-838F-3C6C9204B7AB}"/>
                  </a:ext>
                </a:extLst>
              </p:cNvPr>
              <p:cNvSpPr/>
              <p:nvPr/>
            </p:nvSpPr>
            <p:spPr>
              <a:xfrm rot="5400000">
                <a:off x="1893140" y="1183353"/>
                <a:ext cx="2115852" cy="2115852"/>
              </a:xfrm>
              <a:prstGeom prst="blockArc">
                <a:avLst>
                  <a:gd name="adj1" fmla="val 2869218"/>
                  <a:gd name="adj2" fmla="val 17062686"/>
                  <a:gd name="adj3" fmla="val 12081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xmlns="" id="{E50519BF-940E-4D3E-8935-0B60CE52E0D7}"/>
                  </a:ext>
                </a:extLst>
              </p:cNvPr>
              <p:cNvSpPr/>
              <p:nvPr/>
            </p:nvSpPr>
            <p:spPr>
              <a:xfrm rot="12353748">
                <a:off x="3571666" y="2422859"/>
                <a:ext cx="432048" cy="372455"/>
              </a:xfrm>
              <a:prstGeom prst="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xmlns="" id="{BE00F164-D2F2-4B8F-B82C-4449A2E31A49}"/>
                </a:ext>
              </a:extLst>
            </p:cNvPr>
            <p:cNvGrpSpPr/>
            <p:nvPr/>
          </p:nvGrpSpPr>
          <p:grpSpPr>
            <a:xfrm>
              <a:off x="3463137" y="2830764"/>
              <a:ext cx="2404845" cy="2465735"/>
              <a:chOff x="3432928" y="2304856"/>
              <a:chExt cx="2115852" cy="2178689"/>
            </a:xfrm>
          </p:grpSpPr>
          <p:sp>
            <p:nvSpPr>
              <p:cNvPr id="4" name="Block Arc 3">
                <a:extLst>
                  <a:ext uri="{FF2B5EF4-FFF2-40B4-BE49-F238E27FC236}">
                    <a16:creationId xmlns:a16="http://schemas.microsoft.com/office/drawing/2014/main" xmlns="" id="{F8A8E9E4-4523-4BEA-9697-D6281562A38E}"/>
                  </a:ext>
                </a:extLst>
              </p:cNvPr>
              <p:cNvSpPr/>
              <p:nvPr/>
            </p:nvSpPr>
            <p:spPr>
              <a:xfrm rot="5400000" flipH="1" flipV="1">
                <a:off x="3432928" y="2367693"/>
                <a:ext cx="2115852" cy="2115852"/>
              </a:xfrm>
              <a:prstGeom prst="blockArc">
                <a:avLst>
                  <a:gd name="adj1" fmla="val 21496513"/>
                  <a:gd name="adj2" fmla="val 17721114"/>
                  <a:gd name="adj3" fmla="val 11578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xmlns="" id="{9591A2CB-818F-44F8-A631-9FDA8B019028}"/>
                  </a:ext>
                </a:extLst>
              </p:cNvPr>
              <p:cNvSpPr/>
              <p:nvPr/>
            </p:nvSpPr>
            <p:spPr>
              <a:xfrm rot="16200000">
                <a:off x="4088603" y="2334652"/>
                <a:ext cx="432048" cy="372455"/>
              </a:xfrm>
              <a:prstGeom prst="triangl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xmlns="" id="{2A1E6F28-56AD-4D7E-BD5A-DC0503416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9169" y="2062859"/>
              <a:ext cx="1143968" cy="1139104"/>
            </a:xfrm>
            <a:prstGeom prst="rect">
              <a:avLst/>
            </a:prstGeom>
          </p:spPr>
        </p:pic>
        <p:sp>
          <p:nvSpPr>
            <p:cNvPr id="20" name="Donut 24">
              <a:extLst>
                <a:ext uri="{FF2B5EF4-FFF2-40B4-BE49-F238E27FC236}">
                  <a16:creationId xmlns:a16="http://schemas.microsoft.com/office/drawing/2014/main" xmlns="" id="{46F76DBE-0204-48C4-ACC1-FCE97CA6D297}"/>
                </a:ext>
              </a:extLst>
            </p:cNvPr>
            <p:cNvSpPr/>
            <p:nvPr/>
          </p:nvSpPr>
          <p:spPr>
            <a:xfrm>
              <a:off x="779122" y="3502046"/>
              <a:ext cx="1106245" cy="1088589"/>
            </a:xfrm>
            <a:custGeom>
              <a:avLst/>
              <a:gdLst/>
              <a:ahLst/>
              <a:cxnLst/>
              <a:rect l="l" t="t" r="r" b="b"/>
              <a:pathLst>
                <a:path w="3208412" h="3234532">
                  <a:moveTo>
                    <a:pt x="1561445" y="1065858"/>
                  </a:moveTo>
                  <a:cubicBezTo>
                    <a:pt x="1654998" y="1065858"/>
                    <a:pt x="1743610" y="1087015"/>
                    <a:pt x="1821879" y="1126644"/>
                  </a:cubicBezTo>
                  <a:lnTo>
                    <a:pt x="1611352" y="1337172"/>
                  </a:lnTo>
                  <a:cubicBezTo>
                    <a:pt x="1595200" y="1333388"/>
                    <a:pt x="1578468" y="1332141"/>
                    <a:pt x="1561445" y="1332141"/>
                  </a:cubicBezTo>
                  <a:cubicBezTo>
                    <a:pt x="1373145" y="1332141"/>
                    <a:pt x="1220499" y="1484787"/>
                    <a:pt x="1220499" y="1673087"/>
                  </a:cubicBezTo>
                  <a:cubicBezTo>
                    <a:pt x="1220499" y="1861387"/>
                    <a:pt x="1373145" y="2014033"/>
                    <a:pt x="1561445" y="2014033"/>
                  </a:cubicBezTo>
                  <a:cubicBezTo>
                    <a:pt x="1749745" y="2014033"/>
                    <a:pt x="1902391" y="1861387"/>
                    <a:pt x="1902391" y="1673087"/>
                  </a:cubicBezTo>
                  <a:cubicBezTo>
                    <a:pt x="1902391" y="1643675"/>
                    <a:pt x="1898667" y="1615133"/>
                    <a:pt x="1890450" y="1588219"/>
                  </a:cubicBezTo>
                  <a:lnTo>
                    <a:pt x="2093156" y="1385512"/>
                  </a:lnTo>
                  <a:cubicBezTo>
                    <a:pt x="2142229" y="1470075"/>
                    <a:pt x="2168674" y="1568493"/>
                    <a:pt x="2168674" y="1673087"/>
                  </a:cubicBezTo>
                  <a:cubicBezTo>
                    <a:pt x="2168674" y="2008450"/>
                    <a:pt x="1896808" y="2280316"/>
                    <a:pt x="1561445" y="2280316"/>
                  </a:cubicBezTo>
                  <a:cubicBezTo>
                    <a:pt x="1226082" y="2280316"/>
                    <a:pt x="954217" y="2008450"/>
                    <a:pt x="954217" y="1673087"/>
                  </a:cubicBezTo>
                  <a:cubicBezTo>
                    <a:pt x="954217" y="1337724"/>
                    <a:pt x="1226082" y="1065858"/>
                    <a:pt x="1561445" y="1065858"/>
                  </a:cubicBezTo>
                  <a:close/>
                  <a:moveTo>
                    <a:pt x="1561445" y="580076"/>
                  </a:moveTo>
                  <a:cubicBezTo>
                    <a:pt x="1790175" y="580076"/>
                    <a:pt x="2002494" y="650333"/>
                    <a:pt x="2177834" y="770690"/>
                  </a:cubicBezTo>
                  <a:lnTo>
                    <a:pt x="1968030" y="980494"/>
                  </a:lnTo>
                  <a:cubicBezTo>
                    <a:pt x="1849962" y="907198"/>
                    <a:pt x="1710422" y="866794"/>
                    <a:pt x="1561445" y="866794"/>
                  </a:cubicBezTo>
                  <a:cubicBezTo>
                    <a:pt x="1116142" y="866794"/>
                    <a:pt x="755153" y="1227784"/>
                    <a:pt x="755153" y="1673087"/>
                  </a:cubicBezTo>
                  <a:cubicBezTo>
                    <a:pt x="755153" y="2118390"/>
                    <a:pt x="1116142" y="2479380"/>
                    <a:pt x="1561445" y="2479380"/>
                  </a:cubicBezTo>
                  <a:cubicBezTo>
                    <a:pt x="2006748" y="2479380"/>
                    <a:pt x="2367738" y="2118390"/>
                    <a:pt x="2367738" y="1673087"/>
                  </a:cubicBezTo>
                  <a:cubicBezTo>
                    <a:pt x="2367738" y="1513043"/>
                    <a:pt x="2321108" y="1363890"/>
                    <a:pt x="2239307" y="1239362"/>
                  </a:cubicBezTo>
                  <a:lnTo>
                    <a:pt x="2445928" y="1032741"/>
                  </a:lnTo>
                  <a:cubicBezTo>
                    <a:pt x="2577451" y="1212149"/>
                    <a:pt x="2654457" y="1433625"/>
                    <a:pt x="2654457" y="1673087"/>
                  </a:cubicBezTo>
                  <a:cubicBezTo>
                    <a:pt x="2654457" y="2276741"/>
                    <a:pt x="2165099" y="2766099"/>
                    <a:pt x="1561445" y="2766099"/>
                  </a:cubicBezTo>
                  <a:cubicBezTo>
                    <a:pt x="957792" y="2766099"/>
                    <a:pt x="468434" y="2276741"/>
                    <a:pt x="468434" y="1673087"/>
                  </a:cubicBezTo>
                  <a:cubicBezTo>
                    <a:pt x="468434" y="1069433"/>
                    <a:pt x="957792" y="580076"/>
                    <a:pt x="1561445" y="580076"/>
                  </a:cubicBezTo>
                  <a:close/>
                  <a:moveTo>
                    <a:pt x="1561445" y="111642"/>
                  </a:moveTo>
                  <a:cubicBezTo>
                    <a:pt x="1890473" y="111642"/>
                    <a:pt x="2195731" y="213411"/>
                    <a:pt x="2447076" y="387744"/>
                  </a:cubicBezTo>
                  <a:lnTo>
                    <a:pt x="2453780" y="494744"/>
                  </a:lnTo>
                  <a:lnTo>
                    <a:pt x="2309436" y="639088"/>
                  </a:lnTo>
                  <a:cubicBezTo>
                    <a:pt x="2099826" y="485554"/>
                    <a:pt x="1841132" y="395669"/>
                    <a:pt x="1561445" y="395669"/>
                  </a:cubicBezTo>
                  <a:cubicBezTo>
                    <a:pt x="855947" y="395669"/>
                    <a:pt x="284027" y="967589"/>
                    <a:pt x="284027" y="1673087"/>
                  </a:cubicBezTo>
                  <a:cubicBezTo>
                    <a:pt x="284027" y="2378585"/>
                    <a:pt x="855947" y="2950505"/>
                    <a:pt x="1561445" y="2950505"/>
                  </a:cubicBezTo>
                  <a:cubicBezTo>
                    <a:pt x="2266943" y="2950505"/>
                    <a:pt x="2838863" y="2378585"/>
                    <a:pt x="2838863" y="1673087"/>
                  </a:cubicBezTo>
                  <a:cubicBezTo>
                    <a:pt x="2838863" y="1382650"/>
                    <a:pt x="2741936" y="1114852"/>
                    <a:pt x="2577529" y="901139"/>
                  </a:cubicBezTo>
                  <a:lnTo>
                    <a:pt x="2706681" y="771988"/>
                  </a:lnTo>
                  <a:lnTo>
                    <a:pt x="2841540" y="780437"/>
                  </a:lnTo>
                  <a:cubicBezTo>
                    <a:pt x="3019168" y="1032973"/>
                    <a:pt x="3122890" y="1340917"/>
                    <a:pt x="3122890" y="1673087"/>
                  </a:cubicBezTo>
                  <a:cubicBezTo>
                    <a:pt x="3122890" y="2535449"/>
                    <a:pt x="2423807" y="3234532"/>
                    <a:pt x="1561445" y="3234532"/>
                  </a:cubicBezTo>
                  <a:cubicBezTo>
                    <a:pt x="699083" y="3234532"/>
                    <a:pt x="0" y="2535449"/>
                    <a:pt x="0" y="1673087"/>
                  </a:cubicBezTo>
                  <a:cubicBezTo>
                    <a:pt x="0" y="810725"/>
                    <a:pt x="699083" y="111642"/>
                    <a:pt x="1561445" y="111642"/>
                  </a:cubicBezTo>
                  <a:close/>
                  <a:moveTo>
                    <a:pt x="2909110" y="0"/>
                  </a:moveTo>
                  <a:lnTo>
                    <a:pt x="2926757" y="281655"/>
                  </a:lnTo>
                  <a:lnTo>
                    <a:pt x="3208412" y="299301"/>
                  </a:lnTo>
                  <a:lnTo>
                    <a:pt x="2863230" y="644483"/>
                  </a:lnTo>
                  <a:lnTo>
                    <a:pt x="2685547" y="633351"/>
                  </a:lnTo>
                  <a:lnTo>
                    <a:pt x="1718098" y="1600799"/>
                  </a:lnTo>
                  <a:cubicBezTo>
                    <a:pt x="1729236" y="1622491"/>
                    <a:pt x="1734939" y="1647123"/>
                    <a:pt x="1734939" y="1673087"/>
                  </a:cubicBezTo>
                  <a:cubicBezTo>
                    <a:pt x="1734939" y="1768905"/>
                    <a:pt x="1657263" y="1846581"/>
                    <a:pt x="1561445" y="1846581"/>
                  </a:cubicBezTo>
                  <a:cubicBezTo>
                    <a:pt x="1465627" y="1846581"/>
                    <a:pt x="1387951" y="1768905"/>
                    <a:pt x="1387951" y="1673087"/>
                  </a:cubicBezTo>
                  <a:cubicBezTo>
                    <a:pt x="1387951" y="1577269"/>
                    <a:pt x="1465627" y="1499593"/>
                    <a:pt x="1561445" y="1499593"/>
                  </a:cubicBezTo>
                  <a:lnTo>
                    <a:pt x="1591006" y="1505561"/>
                  </a:lnTo>
                  <a:lnTo>
                    <a:pt x="2574981" y="521587"/>
                  </a:lnTo>
                  <a:lnTo>
                    <a:pt x="2563928" y="3451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B0A70EC3-8BB7-47EC-AD34-F6CA086DD8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6495" y="3420291"/>
              <a:ext cx="1398127" cy="1389409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AD4625CD-281E-405E-B5CF-40CB6CE713C6}"/>
              </a:ext>
            </a:extLst>
          </p:cNvPr>
          <p:cNvGrpSpPr/>
          <p:nvPr/>
        </p:nvGrpSpPr>
        <p:grpSpPr>
          <a:xfrm>
            <a:off x="5747119" y="4715927"/>
            <a:ext cx="2654099" cy="811777"/>
            <a:chOff x="803640" y="3362835"/>
            <a:chExt cx="2059657" cy="55842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6885C783-6EF3-46DE-BCB4-FF26D8730C26}"/>
                </a:ext>
              </a:extLst>
            </p:cNvPr>
            <p:cNvSpPr txBox="1"/>
            <p:nvPr/>
          </p:nvSpPr>
          <p:spPr>
            <a:xfrm>
              <a:off x="803640" y="3518989"/>
              <a:ext cx="2059657" cy="402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Pelengkap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Keperluan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</a:t>
              </a:r>
              <a:r>
                <a:rPr lang="en-US" altLang="ko-KR" sz="16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Kewangan</a:t>
              </a:r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 Anda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5DCCBCC0-E2F5-4C2C-9377-4C9468A9633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328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anose="020B0604020202020204" pitchFamily="34" charset="0"/>
                </a:rPr>
                <a:t>Motto Kami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AF6AE3B0-35CB-497A-9041-21C63F228316}"/>
              </a:ext>
            </a:extLst>
          </p:cNvPr>
          <p:cNvSpPr/>
          <p:nvPr/>
        </p:nvSpPr>
        <p:spPr>
          <a:xfrm>
            <a:off x="283750" y="191227"/>
            <a:ext cx="359508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Visi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,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Misi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dan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Motto CBP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552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83750" y="260502"/>
            <a:ext cx="5557419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Manfaat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Sebagai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Anggota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Individu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CBP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5" name="Content Placeholder 2">
            <a:extLst/>
          </p:cNvPr>
          <p:cNvSpPr txBox="1">
            <a:spLocks/>
          </p:cNvSpPr>
          <p:nvPr/>
        </p:nvSpPr>
        <p:spPr>
          <a:xfrm>
            <a:off x="378018" y="1464806"/>
            <a:ext cx="7973559" cy="3622675"/>
          </a:xfrm>
          <a:prstGeom prst="rect">
            <a:avLst/>
          </a:prstGeom>
        </p:spPr>
        <p:txBody>
          <a:bodyPr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330" indent="-285750" algn="just">
              <a:buClr>
                <a:schemeClr val="accent1">
                  <a:lumMod val="75000"/>
                </a:schemeClr>
              </a:buClr>
              <a:defRPr/>
            </a:pPr>
            <a:r>
              <a:rPr lang="en-US" sz="1800" dirty="0">
                <a:cs typeface="Arial" pitchFamily="34" charset="0"/>
              </a:rPr>
              <a:t>Co-</a:t>
            </a:r>
            <a:r>
              <a:rPr lang="en-US" sz="1800" dirty="0" err="1">
                <a:cs typeface="Arial" pitchFamily="34" charset="0"/>
              </a:rPr>
              <a:t>opbank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Persatuan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menyediakan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beberapa</a:t>
            </a:r>
            <a:r>
              <a:rPr lang="en-US" sz="1800" dirty="0">
                <a:cs typeface="Arial" pitchFamily="34" charset="0"/>
              </a:rPr>
              <a:t> skim </a:t>
            </a:r>
            <a:r>
              <a:rPr lang="en-US" sz="1800" dirty="0" err="1">
                <a:cs typeface="Arial" pitchFamily="34" charset="0"/>
              </a:rPr>
              <a:t>kebajikan</a:t>
            </a:r>
            <a:r>
              <a:rPr lang="en-US" sz="1800" dirty="0">
                <a:cs typeface="Arial" pitchFamily="34" charset="0"/>
              </a:rPr>
              <a:t> di </a:t>
            </a:r>
            <a:r>
              <a:rPr lang="en-US" sz="1800" dirty="0" err="1">
                <a:cs typeface="Arial" pitchFamily="34" charset="0"/>
              </a:rPr>
              <a:t>bawah</a:t>
            </a:r>
            <a:r>
              <a:rPr lang="en-US" sz="1800" dirty="0">
                <a:cs typeface="Arial" pitchFamily="34" charset="0"/>
              </a:rPr>
              <a:t> Kumpulan Wang </a:t>
            </a:r>
            <a:r>
              <a:rPr lang="en-US" sz="1800" dirty="0" err="1">
                <a:cs typeface="Arial" pitchFamily="34" charset="0"/>
              </a:rPr>
              <a:t>Kebajikan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Anggota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dan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antara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kemudahan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dan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manfaat-manfaat</a:t>
            </a:r>
            <a:r>
              <a:rPr lang="en-US" sz="1800" dirty="0">
                <a:cs typeface="Arial" pitchFamily="34" charset="0"/>
              </a:rPr>
              <a:t> yang </a:t>
            </a:r>
            <a:r>
              <a:rPr lang="en-US" sz="1800" dirty="0" err="1">
                <a:cs typeface="Arial" pitchFamily="34" charset="0"/>
              </a:rPr>
              <a:t>diberikan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kepada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anggota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adalah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seperti</a:t>
            </a:r>
            <a:r>
              <a:rPr lang="en-US" sz="1800" dirty="0">
                <a:cs typeface="Arial" pitchFamily="34" charset="0"/>
              </a:rPr>
              <a:t> :-</a:t>
            </a:r>
          </a:p>
          <a:p>
            <a:pPr marL="68580" indent="0" algn="just">
              <a:buClr>
                <a:schemeClr val="accent1">
                  <a:lumMod val="75000"/>
                </a:schemeClr>
              </a:buClr>
              <a:buFont typeface="Arial"/>
              <a:buNone/>
              <a:defRPr/>
            </a:pPr>
            <a:endParaRPr lang="en-US" sz="1800" dirty="0">
              <a:cs typeface="Arial" pitchFamily="34" charset="0"/>
            </a:endParaRPr>
          </a:p>
          <a:p>
            <a:pPr lvl="1" algn="just">
              <a:buClr>
                <a:schemeClr val="accent1">
                  <a:lumMod val="75000"/>
                </a:schemeClr>
              </a:buClr>
              <a:defRPr/>
            </a:pPr>
            <a:r>
              <a:rPr lang="en-US" sz="1800" dirty="0">
                <a:cs typeface="Arial" pitchFamily="34" charset="0"/>
              </a:rPr>
              <a:t>Skim </a:t>
            </a:r>
            <a:r>
              <a:rPr lang="en-US" sz="1800" dirty="0" err="1">
                <a:cs typeface="Arial" pitchFamily="34" charset="0"/>
              </a:rPr>
              <a:t>Khairat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Kematian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Anggota</a:t>
            </a:r>
            <a:endParaRPr lang="en-US" sz="1800" dirty="0">
              <a:cs typeface="Arial" pitchFamily="34" charset="0"/>
            </a:endParaRPr>
          </a:p>
          <a:p>
            <a:pPr lvl="1" algn="just">
              <a:buClr>
                <a:schemeClr val="accent1">
                  <a:lumMod val="75000"/>
                </a:schemeClr>
              </a:buClr>
              <a:defRPr/>
            </a:pPr>
            <a:r>
              <a:rPr lang="en-US" sz="1800" dirty="0">
                <a:cs typeface="Arial" pitchFamily="34" charset="0"/>
              </a:rPr>
              <a:t>Skim </a:t>
            </a:r>
            <a:r>
              <a:rPr lang="en-US" sz="1800" dirty="0" err="1">
                <a:cs typeface="Arial" pitchFamily="34" charset="0"/>
              </a:rPr>
              <a:t>Dermasiswa</a:t>
            </a:r>
            <a:endParaRPr lang="en-US" sz="1800" dirty="0">
              <a:cs typeface="Arial" pitchFamily="34" charset="0"/>
            </a:endParaRPr>
          </a:p>
          <a:p>
            <a:pPr lvl="1" algn="just">
              <a:buClr>
                <a:schemeClr val="accent1">
                  <a:lumMod val="75000"/>
                </a:schemeClr>
              </a:buClr>
              <a:defRPr/>
            </a:pPr>
            <a:r>
              <a:rPr lang="en-US" sz="1800" dirty="0" err="1">
                <a:cs typeface="Arial" pitchFamily="34" charset="0"/>
              </a:rPr>
              <a:t>Hadiah</a:t>
            </a:r>
            <a:r>
              <a:rPr lang="en-US" sz="1800" dirty="0">
                <a:cs typeface="Arial" pitchFamily="34" charset="0"/>
              </a:rPr>
              <a:t> 20 </a:t>
            </a:r>
            <a:r>
              <a:rPr lang="en-US" sz="1800" dirty="0" err="1">
                <a:cs typeface="Arial" pitchFamily="34" charset="0"/>
              </a:rPr>
              <a:t>Tahun</a:t>
            </a:r>
            <a:endParaRPr lang="en-US" sz="1800" dirty="0">
              <a:cs typeface="Arial" pitchFamily="34" charset="0"/>
            </a:endParaRPr>
          </a:p>
          <a:p>
            <a:pPr lvl="1" algn="just">
              <a:buClr>
                <a:schemeClr val="accent1">
                  <a:lumMod val="75000"/>
                </a:schemeClr>
              </a:buClr>
              <a:defRPr/>
            </a:pPr>
            <a:r>
              <a:rPr lang="en-US" sz="1800" dirty="0" err="1">
                <a:cs typeface="Arial" pitchFamily="34" charset="0"/>
              </a:rPr>
              <a:t>Bantuan</a:t>
            </a:r>
            <a:r>
              <a:rPr lang="en-US" sz="1800" dirty="0">
                <a:cs typeface="Arial" pitchFamily="34" charset="0"/>
              </a:rPr>
              <a:t> Kebajikan </a:t>
            </a:r>
            <a:r>
              <a:rPr lang="en-US" sz="1800" dirty="0" err="1">
                <a:cs typeface="Arial" pitchFamily="34" charset="0"/>
              </a:rPr>
              <a:t>Anggota</a:t>
            </a:r>
            <a:r>
              <a:rPr lang="en-US" sz="1800" dirty="0">
                <a:cs typeface="Arial" pitchFamily="34" charset="0"/>
              </a:rPr>
              <a:t> ( Derma AM / </a:t>
            </a:r>
            <a:r>
              <a:rPr lang="en-US" sz="1800" dirty="0" err="1">
                <a:cs typeface="Arial" pitchFamily="34" charset="0"/>
              </a:rPr>
              <a:t>Kebakaran</a:t>
            </a:r>
            <a:r>
              <a:rPr lang="en-US" sz="1800" dirty="0">
                <a:cs typeface="Arial" pitchFamily="34" charset="0"/>
              </a:rPr>
              <a:t> / </a:t>
            </a:r>
            <a:r>
              <a:rPr lang="en-US" sz="1800" dirty="0" err="1">
                <a:cs typeface="Arial" pitchFamily="34" charset="0"/>
              </a:rPr>
              <a:t>Rawatan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Perubatan</a:t>
            </a:r>
            <a:r>
              <a:rPr lang="en-US" sz="1800" dirty="0">
                <a:cs typeface="Arial" pitchFamily="34" charset="0"/>
              </a:rPr>
              <a:t> / </a:t>
            </a:r>
            <a:r>
              <a:rPr lang="en-US" sz="1800" dirty="0" err="1">
                <a:cs typeface="Arial" pitchFamily="34" charset="0"/>
              </a:rPr>
              <a:t>Penyakit</a:t>
            </a:r>
            <a:r>
              <a:rPr lang="en-US" sz="1800" dirty="0">
                <a:cs typeface="Arial" pitchFamily="34" charset="0"/>
              </a:rPr>
              <a:t> </a:t>
            </a:r>
            <a:r>
              <a:rPr lang="en-US" sz="1800" dirty="0" err="1">
                <a:cs typeface="Arial" pitchFamily="34" charset="0"/>
              </a:rPr>
              <a:t>Kritikal</a:t>
            </a:r>
            <a:r>
              <a:rPr lang="en-US" sz="1800" dirty="0">
                <a:cs typeface="Arial" pitchFamily="34" charset="0"/>
              </a:rPr>
              <a:t> )</a:t>
            </a:r>
          </a:p>
          <a:p>
            <a:pPr marL="457200" lvl="1" indent="0" algn="just">
              <a:buClr>
                <a:schemeClr val="accent1">
                  <a:lumMod val="75000"/>
                </a:schemeClr>
              </a:buClr>
              <a:buNone/>
              <a:defRPr/>
            </a:pPr>
            <a:endParaRPr lang="en-US" sz="1800" dirty="0">
              <a:cs typeface="Arial" pitchFamily="34" charset="0"/>
            </a:endParaRPr>
          </a:p>
          <a:p>
            <a:pPr algn="just">
              <a:buClr>
                <a:schemeClr val="accent1">
                  <a:lumMod val="75000"/>
                </a:schemeClr>
              </a:buClr>
              <a:buFontTx/>
              <a:buChar char="-"/>
              <a:defRPr/>
            </a:pPr>
            <a:endParaRPr lang="en-US" sz="18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30</a:t>
            </a:fld>
            <a:endParaRPr lang="en-MY"/>
          </a:p>
        </p:txBody>
      </p:sp>
      <p:sp>
        <p:nvSpPr>
          <p:cNvPr id="6" name="Arrow: Left 5">
            <a:hlinkClick r:id="rId2" action="ppaction://hlinksldjump"/>
            <a:extLst>
              <a:ext uri="{FF2B5EF4-FFF2-40B4-BE49-F238E27FC236}">
                <a16:creationId xmlns:a16="http://schemas.microsoft.com/office/drawing/2014/main" xmlns="" id="{50628386-8BA6-4181-972A-D6AB34129221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728156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336AA25-E6B2-4F68-B69E-7F2BC5720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31</a:t>
            </a:fld>
            <a:endParaRPr lang="en-MY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FCD4D6F-F5E9-4776-855A-23B93102D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5198" y="3440090"/>
            <a:ext cx="4452938" cy="2505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9FBBBAB-E179-4548-BA95-F5E6A3E0836E}"/>
              </a:ext>
            </a:extLst>
          </p:cNvPr>
          <p:cNvSpPr/>
          <p:nvPr/>
        </p:nvSpPr>
        <p:spPr>
          <a:xfrm>
            <a:off x="283750" y="260502"/>
            <a:ext cx="227735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Keratan</a:t>
            </a:r>
            <a:r>
              <a:rPr lang="en-US" sz="2200" b="1" dirty="0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Akhbar</a:t>
            </a:r>
            <a:endParaRPr lang="en-MY" sz="2200" b="1" dirty="0">
              <a:solidFill>
                <a:srgbClr val="A8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4A8C96D-989D-4AD2-BA69-B1CBB9263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0" y="1006738"/>
            <a:ext cx="4891565" cy="2239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xmlns="" id="{A160512B-FE25-49EC-AA46-F43F27BCB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0" t="17380" r="33173" b="11111"/>
          <a:stretch>
            <a:fillRect/>
          </a:stretch>
        </p:blipFill>
        <p:spPr bwMode="auto">
          <a:xfrm>
            <a:off x="472286" y="3444908"/>
            <a:ext cx="3206900" cy="261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E0DA88-A410-42DC-BD3D-7876CE98F6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661" y="1047161"/>
            <a:ext cx="1680321" cy="224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Arrow: Left 2">
            <a:hlinkClick r:id="rId6" action="ppaction://hlinksldjump"/>
            <a:extLst>
              <a:ext uri="{FF2B5EF4-FFF2-40B4-BE49-F238E27FC236}">
                <a16:creationId xmlns:a16="http://schemas.microsoft.com/office/drawing/2014/main" xmlns="" id="{077D7A03-AC1A-47D5-8F00-79348CCBF049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88708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/>
          </p:cNvPr>
          <p:cNvSpPr txBox="1">
            <a:spLocks/>
          </p:cNvSpPr>
          <p:nvPr/>
        </p:nvSpPr>
        <p:spPr>
          <a:xfrm>
            <a:off x="231797" y="261740"/>
            <a:ext cx="6384997" cy="4409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Sejarah</a:t>
            </a:r>
            <a:r>
              <a:rPr lang="en-US" sz="2600" b="1" dirty="0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 CBP</a:t>
            </a:r>
            <a:endParaRPr lang="en-MY" sz="2600" b="1" dirty="0">
              <a:solidFill>
                <a:srgbClr val="A82328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8862" y="3846964"/>
            <a:ext cx="815741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600" dirty="0" err="1">
                <a:cs typeface="Arial" panose="020B0604020202020204" pitchFamily="34" charset="0"/>
              </a:rPr>
              <a:t>Koperasi</a:t>
            </a:r>
            <a:r>
              <a:rPr lang="en-US" altLang="en-US" sz="1600" dirty="0">
                <a:cs typeface="Arial" panose="020B0604020202020204" pitchFamily="34" charset="0"/>
              </a:rPr>
              <a:t> Co-</a:t>
            </a:r>
            <a:r>
              <a:rPr lang="en-US" altLang="en-US" sz="1600" dirty="0" err="1">
                <a:cs typeface="Arial" panose="020B0604020202020204" pitchFamily="34" charset="0"/>
              </a:rPr>
              <a:t>opbank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Persatuan</a:t>
            </a:r>
            <a:r>
              <a:rPr lang="en-US" altLang="en-US" sz="1600" dirty="0">
                <a:cs typeface="Arial" panose="020B0604020202020204" pitchFamily="34" charset="0"/>
              </a:rPr>
              <a:t> Malaysia </a:t>
            </a:r>
            <a:r>
              <a:rPr lang="en-US" altLang="en-US" sz="1600" dirty="0" err="1">
                <a:cs typeface="Arial" panose="020B0604020202020204" pitchFamily="34" charset="0"/>
              </a:rPr>
              <a:t>Berhad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ataupun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ringkasnya</a:t>
            </a:r>
            <a:r>
              <a:rPr lang="en-US" altLang="en-US" sz="1600" dirty="0">
                <a:cs typeface="Arial" panose="020B0604020202020204" pitchFamily="34" charset="0"/>
              </a:rPr>
              <a:t> 'Co-</a:t>
            </a:r>
            <a:r>
              <a:rPr lang="en-US" altLang="en-US" sz="1600" dirty="0" err="1">
                <a:cs typeface="Arial" panose="020B0604020202020204" pitchFamily="34" charset="0"/>
              </a:rPr>
              <a:t>opbank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Persatuan</a:t>
            </a:r>
            <a:r>
              <a:rPr lang="en-US" altLang="en-US" sz="1600" dirty="0">
                <a:cs typeface="Arial" panose="020B0604020202020204" pitchFamily="34" charset="0"/>
              </a:rPr>
              <a:t>‘ (CBP) </a:t>
            </a:r>
            <a:r>
              <a:rPr lang="en-US" altLang="en-US" sz="1600" dirty="0" err="1">
                <a:cs typeface="Arial" panose="020B0604020202020204" pitchFamily="34" charset="0"/>
              </a:rPr>
              <a:t>adalah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sebuah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pertubuhan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koperasi</a:t>
            </a:r>
            <a:r>
              <a:rPr lang="en-US" altLang="en-US" sz="1600" dirty="0">
                <a:cs typeface="Arial" panose="020B0604020202020204" pitchFamily="34" charset="0"/>
              </a:rPr>
              <a:t> yang </a:t>
            </a:r>
            <a:r>
              <a:rPr lang="en-US" altLang="en-US" sz="1600" dirty="0" err="1">
                <a:cs typeface="Arial" panose="020B0604020202020204" pitchFamily="34" charset="0"/>
              </a:rPr>
              <a:t>ditubuhkan</a:t>
            </a:r>
            <a:r>
              <a:rPr lang="en-US" altLang="en-US" sz="1600" dirty="0">
                <a:cs typeface="Arial" panose="020B0604020202020204" pitchFamily="34" charset="0"/>
              </a:rPr>
              <a:t> di </a:t>
            </a:r>
            <a:r>
              <a:rPr lang="en-US" altLang="en-US" sz="1600" dirty="0" err="1">
                <a:cs typeface="Arial" panose="020B0604020202020204" pitchFamily="34" charset="0"/>
              </a:rPr>
              <a:t>bawah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Akta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Koperasi</a:t>
            </a:r>
            <a:r>
              <a:rPr lang="en-US" altLang="en-US" sz="1600" dirty="0">
                <a:cs typeface="Arial" panose="020B0604020202020204" pitchFamily="34" charset="0"/>
              </a:rPr>
              <a:t> 1993 </a:t>
            </a:r>
            <a:r>
              <a:rPr lang="en-US" altLang="en-US" sz="1600" dirty="0" err="1">
                <a:cs typeface="Arial" panose="020B0604020202020204" pitchFamily="34" charset="0"/>
              </a:rPr>
              <a:t>pada</a:t>
            </a:r>
            <a:r>
              <a:rPr lang="en-US" altLang="en-US" sz="1600" dirty="0">
                <a:cs typeface="Arial" panose="020B0604020202020204" pitchFamily="34" charset="0"/>
              </a:rPr>
              <a:t> 7 Jun 1950. CBP </a:t>
            </a:r>
            <a:r>
              <a:rPr lang="en-US" altLang="en-US" sz="1600" dirty="0" err="1">
                <a:cs typeface="Arial" panose="020B0604020202020204" pitchFamily="34" charset="0"/>
              </a:rPr>
              <a:t>kini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mempunyai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b="1" u="sng" dirty="0">
                <a:cs typeface="Arial" panose="020B0604020202020204" pitchFamily="34" charset="0"/>
              </a:rPr>
              <a:t>20 </a:t>
            </a:r>
            <a:r>
              <a:rPr lang="en-US" altLang="en-US" sz="1600" b="1" u="sng" dirty="0" err="1">
                <a:cs typeface="Arial" panose="020B0604020202020204" pitchFamily="34" charset="0"/>
              </a:rPr>
              <a:t>rangkaian</a:t>
            </a:r>
            <a:r>
              <a:rPr lang="en-US" altLang="en-US" sz="1600" b="1" u="sng" dirty="0">
                <a:cs typeface="Arial" panose="020B0604020202020204" pitchFamily="34" charset="0"/>
              </a:rPr>
              <a:t> </a:t>
            </a:r>
            <a:r>
              <a:rPr lang="en-US" altLang="en-US" sz="1600" b="1" u="sng" dirty="0" err="1">
                <a:cs typeface="Arial" panose="020B0604020202020204" pitchFamily="34" charset="0"/>
              </a:rPr>
              <a:t>cawangan</a:t>
            </a:r>
            <a:r>
              <a:rPr lang="en-US" altLang="en-US" sz="1600" b="1" u="sng" dirty="0">
                <a:cs typeface="Arial" panose="020B0604020202020204" pitchFamily="34" charset="0"/>
              </a:rPr>
              <a:t> </a:t>
            </a:r>
            <a:r>
              <a:rPr lang="en-US" altLang="en-US" sz="1600" dirty="0">
                <a:cs typeface="Arial" panose="020B0604020202020204" pitchFamily="34" charset="0"/>
              </a:rPr>
              <a:t>di </a:t>
            </a:r>
            <a:r>
              <a:rPr lang="en-US" altLang="en-US" sz="1600" dirty="0" err="1">
                <a:cs typeface="Arial" panose="020B0604020202020204" pitchFamily="34" charset="0"/>
              </a:rPr>
              <a:t>seluruh</a:t>
            </a:r>
            <a:r>
              <a:rPr lang="en-US" altLang="en-US" sz="1600" dirty="0">
                <a:cs typeface="Arial" panose="020B0604020202020204" pitchFamily="34" charset="0"/>
              </a:rPr>
              <a:t> Malaysia </a:t>
            </a:r>
            <a:r>
              <a:rPr lang="en-US" altLang="en-US" sz="1600" dirty="0" err="1">
                <a:cs typeface="Arial" panose="020B0604020202020204" pitchFamily="34" charset="0"/>
              </a:rPr>
              <a:t>termasuk</a:t>
            </a:r>
            <a:r>
              <a:rPr lang="en-US" altLang="en-US" sz="1600" dirty="0">
                <a:cs typeface="Arial" panose="020B0604020202020204" pitchFamily="34" charset="0"/>
              </a:rPr>
              <a:t> Sabah </a:t>
            </a:r>
            <a:r>
              <a:rPr lang="en-US" altLang="en-US" sz="1600" dirty="0" err="1">
                <a:cs typeface="Arial" panose="020B0604020202020204" pitchFamily="34" charset="0"/>
              </a:rPr>
              <a:t>dan</a:t>
            </a:r>
            <a:r>
              <a:rPr lang="en-US" altLang="en-US" sz="1600" dirty="0">
                <a:cs typeface="Arial" panose="020B0604020202020204" pitchFamily="34" charset="0"/>
              </a:rPr>
              <a:t> Sarawak.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en-US" sz="1600" dirty="0"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en-US" sz="1600" dirty="0" err="1">
                <a:cs typeface="Arial" panose="020B0604020202020204" pitchFamily="34" charset="0"/>
              </a:rPr>
              <a:t>Kegiatan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utama</a:t>
            </a:r>
            <a:r>
              <a:rPr lang="en-US" altLang="en-US" sz="1600" dirty="0">
                <a:cs typeface="Arial" panose="020B0604020202020204" pitchFamily="34" charset="0"/>
              </a:rPr>
              <a:t> CBP </a:t>
            </a:r>
            <a:r>
              <a:rPr lang="en-US" altLang="en-US" sz="1600" dirty="0" err="1">
                <a:cs typeface="Arial" panose="020B0604020202020204" pitchFamily="34" charset="0"/>
              </a:rPr>
              <a:t>ialah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menjalankan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perniagaan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perbankan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koperasi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dan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pelaburan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termasuklah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penerimaan</a:t>
            </a:r>
            <a:r>
              <a:rPr lang="en-US" altLang="en-US" sz="1600" dirty="0">
                <a:cs typeface="Arial" panose="020B0604020202020204" pitchFamily="34" charset="0"/>
              </a:rPr>
              <a:t> deposit, </a:t>
            </a:r>
            <a:r>
              <a:rPr lang="en-US" altLang="en-US" sz="1600" dirty="0" err="1">
                <a:cs typeface="Arial" panose="020B0604020202020204" pitchFamily="34" charset="0"/>
              </a:rPr>
              <a:t>pengeluaran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dan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kutipan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pembiayaan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serta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pelaburan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dalam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syarikat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subsidiari</a:t>
            </a:r>
            <a:r>
              <a:rPr lang="en-US" altLang="en-US" sz="1600" dirty="0">
                <a:cs typeface="Arial" panose="020B0604020202020204" pitchFamily="34" charset="0"/>
              </a:rPr>
              <a:t>, </a:t>
            </a:r>
            <a:r>
              <a:rPr lang="en-US" altLang="en-US" sz="1600" dirty="0" err="1">
                <a:cs typeface="Arial" panose="020B0604020202020204" pitchFamily="34" charset="0"/>
              </a:rPr>
              <a:t>syer-syer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siarharga</a:t>
            </a:r>
            <a:r>
              <a:rPr lang="en-US" altLang="en-US" sz="1600" dirty="0">
                <a:cs typeface="Arial" panose="020B0604020202020204" pitchFamily="34" charset="0"/>
              </a:rPr>
              <a:t>, </a:t>
            </a:r>
            <a:r>
              <a:rPr lang="en-US" altLang="en-US" sz="1600" dirty="0" err="1">
                <a:cs typeface="Arial" panose="020B0604020202020204" pitchFamily="34" charset="0"/>
              </a:rPr>
              <a:t>syer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tidak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disiar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harga</a:t>
            </a:r>
            <a:r>
              <a:rPr lang="en-US" altLang="en-US" sz="1600" dirty="0">
                <a:cs typeface="Arial" panose="020B0604020202020204" pitchFamily="34" charset="0"/>
              </a:rPr>
              <a:t>, </a:t>
            </a:r>
            <a:r>
              <a:rPr lang="en-US" altLang="en-US" sz="1600" dirty="0" err="1">
                <a:cs typeface="Arial" panose="020B0604020202020204" pitchFamily="34" charset="0"/>
              </a:rPr>
              <a:t>saham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amanah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dan</a:t>
            </a:r>
            <a:r>
              <a:rPr lang="en-US" altLang="en-US" sz="1600" dirty="0">
                <a:cs typeface="Arial" panose="020B0604020202020204" pitchFamily="34" charset="0"/>
              </a:rPr>
              <a:t> </a:t>
            </a:r>
            <a:r>
              <a:rPr lang="en-US" altLang="en-US" sz="1600" dirty="0" err="1">
                <a:cs typeface="Arial" panose="020B0604020202020204" pitchFamily="34" charset="0"/>
              </a:rPr>
              <a:t>agensi</a:t>
            </a:r>
            <a:r>
              <a:rPr lang="en-US" altLang="en-US" sz="1600" dirty="0"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Placeholder 11" descr="Save0002.JPG">
            <a:extLst/>
          </p:cNvPr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 bwMode="auto">
          <a:xfrm>
            <a:off x="2260094" y="1030575"/>
            <a:ext cx="3972979" cy="1925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/>
        </p:spPr>
      </p:pic>
      <p:sp>
        <p:nvSpPr>
          <p:cNvPr id="6" name="Content Placeholder 4"/>
          <p:cNvSpPr txBox="1">
            <a:spLocks/>
          </p:cNvSpPr>
          <p:nvPr/>
        </p:nvSpPr>
        <p:spPr bwMode="auto">
          <a:xfrm>
            <a:off x="2580439" y="3040469"/>
            <a:ext cx="3467268" cy="722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7938" indent="-7938" defTabSz="457200">
              <a:spcBef>
                <a:spcPct val="20000"/>
              </a:spcBef>
              <a:spcAft>
                <a:spcPts val="600"/>
              </a:spcAft>
              <a:buClr>
                <a:srgbClr val="900000"/>
              </a:buClr>
              <a:buSzPct val="14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1pPr>
            <a:lvl2pPr marL="742950" indent="-285750" defTabSz="457200">
              <a:spcBef>
                <a:spcPct val="20000"/>
              </a:spcBef>
              <a:spcAft>
                <a:spcPts val="600"/>
              </a:spcAft>
              <a:buClr>
                <a:srgbClr val="900000"/>
              </a:buClr>
              <a:buSzPct val="14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orbel" panose="020B0503020204020204" pitchFamily="34" charset="0"/>
              </a:defRPr>
            </a:lvl2pPr>
            <a:lvl3pPr marL="1143000" indent="-228600" defTabSz="457200">
              <a:spcBef>
                <a:spcPct val="20000"/>
              </a:spcBef>
              <a:spcAft>
                <a:spcPts val="600"/>
              </a:spcAft>
              <a:buClr>
                <a:srgbClr val="900000"/>
              </a:buClr>
              <a:buSzPct val="14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orbel" panose="020B0503020204020204" pitchFamily="34" charset="0"/>
              </a:defRPr>
            </a:lvl3pPr>
            <a:lvl4pPr marL="1600200" indent="-228600" defTabSz="457200">
              <a:spcBef>
                <a:spcPct val="20000"/>
              </a:spcBef>
              <a:spcAft>
                <a:spcPts val="600"/>
              </a:spcAft>
              <a:buClr>
                <a:srgbClr val="900000"/>
              </a:buClr>
              <a:buSzPct val="14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</a:defRPr>
            </a:lvl4pPr>
            <a:lvl5pPr marL="2057400" indent="-228600" defTabSz="457200">
              <a:spcBef>
                <a:spcPct val="20000"/>
              </a:spcBef>
              <a:spcAft>
                <a:spcPts val="600"/>
              </a:spcAft>
              <a:buClr>
                <a:srgbClr val="900000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900000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900000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900000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ts val="600"/>
              </a:spcAft>
              <a:buClr>
                <a:srgbClr val="900000"/>
              </a:buClr>
              <a:buSzPct val="14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Corbel" panose="020B0503020204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1200" i="1" dirty="0" err="1">
                <a:latin typeface="+mn-lt"/>
              </a:rPr>
              <a:t>Mesyuarat</a:t>
            </a:r>
            <a:r>
              <a:rPr lang="en-US" altLang="en-US" sz="1200" i="1" dirty="0">
                <a:latin typeface="+mn-lt"/>
              </a:rPr>
              <a:t> </a:t>
            </a:r>
            <a:r>
              <a:rPr lang="en-US" altLang="en-US" sz="1200" i="1" dirty="0" err="1">
                <a:latin typeface="+mn-lt"/>
              </a:rPr>
              <a:t>pertama</a:t>
            </a:r>
            <a:r>
              <a:rPr lang="en-US" altLang="en-US" sz="1200" i="1" dirty="0">
                <a:latin typeface="+mn-lt"/>
              </a:rPr>
              <a:t> </a:t>
            </a:r>
            <a:r>
              <a:rPr lang="en-US" altLang="en-US" sz="1200" i="1" dirty="0" err="1">
                <a:latin typeface="+mn-lt"/>
              </a:rPr>
              <a:t>diadakan</a:t>
            </a:r>
            <a:r>
              <a:rPr lang="en-US" altLang="en-US" sz="1200" i="1" dirty="0">
                <a:latin typeface="+mn-lt"/>
              </a:rPr>
              <a:t> </a:t>
            </a:r>
            <a:r>
              <a:rPr lang="en-US" altLang="en-US" sz="1200" i="1" dirty="0" err="1">
                <a:latin typeface="+mn-lt"/>
              </a:rPr>
              <a:t>pada</a:t>
            </a:r>
            <a:r>
              <a:rPr lang="en-US" altLang="en-US" sz="1200" i="1" dirty="0">
                <a:latin typeface="+mn-lt"/>
              </a:rPr>
              <a:t> 1 Jan 1950 di </a:t>
            </a:r>
            <a:r>
              <a:rPr lang="en-US" altLang="en-US" sz="1200" i="1" dirty="0" err="1">
                <a:latin typeface="+mn-lt"/>
              </a:rPr>
              <a:t>Sekolah</a:t>
            </a:r>
            <a:r>
              <a:rPr lang="en-US" altLang="en-US" sz="1200" i="1" dirty="0">
                <a:latin typeface="+mn-lt"/>
              </a:rPr>
              <a:t> </a:t>
            </a:r>
            <a:r>
              <a:rPr lang="en-US" altLang="en-US" sz="1200" i="1" dirty="0" err="1">
                <a:latin typeface="+mn-lt"/>
              </a:rPr>
              <a:t>Melayu</a:t>
            </a:r>
            <a:r>
              <a:rPr lang="en-US" altLang="en-US" sz="1200" i="1" dirty="0">
                <a:latin typeface="+mn-lt"/>
              </a:rPr>
              <a:t> Sungai </a:t>
            </a:r>
            <a:r>
              <a:rPr lang="en-US" altLang="en-US" sz="1200" i="1" dirty="0" err="1">
                <a:latin typeface="+mn-lt"/>
              </a:rPr>
              <a:t>Derhaka</a:t>
            </a:r>
            <a:r>
              <a:rPr lang="en-US" altLang="en-US" sz="1200" i="1" dirty="0">
                <a:latin typeface="+mn-lt"/>
              </a:rPr>
              <a:t>, </a:t>
            </a:r>
            <a:r>
              <a:rPr lang="en-US" altLang="en-US" sz="1200" i="1" dirty="0" err="1">
                <a:latin typeface="+mn-lt"/>
              </a:rPr>
              <a:t>Kampung</a:t>
            </a:r>
            <a:r>
              <a:rPr lang="en-US" altLang="en-US" sz="1200" i="1" dirty="0">
                <a:latin typeface="+mn-lt"/>
              </a:rPr>
              <a:t> </a:t>
            </a:r>
            <a:r>
              <a:rPr lang="en-US" altLang="en-US" sz="1200" i="1" dirty="0" err="1">
                <a:latin typeface="+mn-lt"/>
              </a:rPr>
              <a:t>Pertama</a:t>
            </a:r>
            <a:r>
              <a:rPr lang="en-US" altLang="en-US" sz="1200" i="1" dirty="0">
                <a:latin typeface="+mn-lt"/>
              </a:rPr>
              <a:t>, </a:t>
            </a:r>
            <a:r>
              <a:rPr lang="en-US" altLang="en-US" sz="1200" i="1" dirty="0" err="1">
                <a:latin typeface="+mn-lt"/>
              </a:rPr>
              <a:t>Permatang</a:t>
            </a:r>
            <a:r>
              <a:rPr lang="en-US" altLang="en-US" sz="1200" i="1" dirty="0">
                <a:latin typeface="+mn-lt"/>
              </a:rPr>
              <a:t> </a:t>
            </a:r>
            <a:r>
              <a:rPr lang="en-US" altLang="en-US" sz="1200" i="1" dirty="0" err="1">
                <a:latin typeface="+mn-lt"/>
              </a:rPr>
              <a:t>Pauh</a:t>
            </a:r>
            <a:r>
              <a:rPr lang="en-US" altLang="en-US" sz="1200" i="1" dirty="0">
                <a:latin typeface="+mn-lt"/>
              </a:rPr>
              <a:t>, </a:t>
            </a:r>
            <a:r>
              <a:rPr lang="en-US" altLang="en-US" sz="1200" i="1" dirty="0" err="1">
                <a:latin typeface="+mn-lt"/>
              </a:rPr>
              <a:t>Pulau</a:t>
            </a:r>
            <a:r>
              <a:rPr lang="en-US" altLang="en-US" sz="1200" i="1" dirty="0">
                <a:latin typeface="+mn-lt"/>
              </a:rPr>
              <a:t> Pinang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>
                <a:latin typeface="+mn-lt"/>
              </a:rPr>
              <a:pPr/>
              <a:t>32</a:t>
            </a:fld>
            <a:endParaRPr lang="en-MY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17412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xmlns="" id="{7DFC52A8-1B89-427C-BCBB-71E2E74A37F1}"/>
              </a:ext>
            </a:extLst>
          </p:cNvPr>
          <p:cNvSpPr/>
          <p:nvPr/>
        </p:nvSpPr>
        <p:spPr>
          <a:xfrm>
            <a:off x="1908544" y="1031359"/>
            <a:ext cx="5326912" cy="5278658"/>
          </a:xfrm>
          <a:prstGeom prst="donut">
            <a:avLst>
              <a:gd name="adj" fmla="val 7267"/>
            </a:avLst>
          </a:prstGeom>
          <a:solidFill>
            <a:srgbClr val="A82328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22715D3B-1F79-4DF8-8E0F-7249EF2F5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33</a:t>
            </a:fld>
            <a:endParaRPr lang="en-MY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BC0E9C1-8A42-4F36-9898-3218173D9059}"/>
              </a:ext>
            </a:extLst>
          </p:cNvPr>
          <p:cNvSpPr txBox="1"/>
          <p:nvPr/>
        </p:nvSpPr>
        <p:spPr>
          <a:xfrm>
            <a:off x="3788967" y="1658235"/>
            <a:ext cx="149615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Dikawalselia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oleh SKM &amp; BNM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9" name="Picture 8">
            <a:hlinkClick r:id="rId2" action="ppaction://hlinksldjump"/>
            <a:extLst>
              <a:ext uri="{FF2B5EF4-FFF2-40B4-BE49-F238E27FC236}">
                <a16:creationId xmlns:a16="http://schemas.microsoft.com/office/drawing/2014/main" xmlns="" id="{915A9F1A-61F2-422F-9835-84CEDBAEE0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15" y="928652"/>
            <a:ext cx="716792" cy="7167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D9CA47E-BE3E-41A8-A2F8-66D0AC34F2AE}"/>
              </a:ext>
            </a:extLst>
          </p:cNvPr>
          <p:cNvSpPr txBox="1"/>
          <p:nvPr/>
        </p:nvSpPr>
        <p:spPr>
          <a:xfrm>
            <a:off x="5095274" y="1754429"/>
            <a:ext cx="1722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Ahli Lembaga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Berpengalaman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4" name="Picture 13">
            <a:hlinkClick r:id="rId4" action="ppaction://hlinksldjump"/>
            <a:extLst>
              <a:ext uri="{FF2B5EF4-FFF2-40B4-BE49-F238E27FC236}">
                <a16:creationId xmlns:a16="http://schemas.microsoft.com/office/drawing/2014/main" xmlns="" id="{0A7DBF63-5742-4127-A312-007A4B9A91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057" y="1112371"/>
            <a:ext cx="642058" cy="6420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3639BFE-C424-44BC-A4AE-6E1986CCB455}"/>
              </a:ext>
            </a:extLst>
          </p:cNvPr>
          <p:cNvSpPr txBox="1"/>
          <p:nvPr/>
        </p:nvSpPr>
        <p:spPr>
          <a:xfrm>
            <a:off x="6049679" y="2467309"/>
            <a:ext cx="184149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Pengurusan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Professional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7" name="Picture 16">
            <a:hlinkClick r:id="rId6" action="ppaction://hlinksldjump"/>
            <a:extLst>
              <a:ext uri="{FF2B5EF4-FFF2-40B4-BE49-F238E27FC236}">
                <a16:creationId xmlns:a16="http://schemas.microsoft.com/office/drawing/2014/main" xmlns="" id="{1E3FB584-E174-4D07-8533-F26A1A859C2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3300" y="1704496"/>
            <a:ext cx="747804" cy="7478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734C36A-E12E-4577-9946-1EAE915838DD}"/>
              </a:ext>
            </a:extLst>
          </p:cNvPr>
          <p:cNvSpPr txBox="1"/>
          <p:nvPr/>
        </p:nvSpPr>
        <p:spPr>
          <a:xfrm>
            <a:off x="6621150" y="3696073"/>
            <a:ext cx="13388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Jawatankuasa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Audit &amp; Syariah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2" name="Picture 21">
            <a:hlinkClick r:id="rId8" action="ppaction://hlinksldjump"/>
            <a:extLst>
              <a:ext uri="{FF2B5EF4-FFF2-40B4-BE49-F238E27FC236}">
                <a16:creationId xmlns:a16="http://schemas.microsoft.com/office/drawing/2014/main" xmlns="" id="{A502D970-FEC8-4F4F-95D2-57A88D143F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980" y="3024221"/>
            <a:ext cx="741446" cy="679690"/>
          </a:xfrm>
          <a:prstGeom prst="rect">
            <a:avLst/>
          </a:prstGeom>
        </p:spPr>
      </p:pic>
      <p:pic>
        <p:nvPicPr>
          <p:cNvPr id="23" name="Picture 22">
            <a:hlinkClick r:id="rId10" action="ppaction://hlinksldjump"/>
            <a:extLst>
              <a:ext uri="{FF2B5EF4-FFF2-40B4-BE49-F238E27FC236}">
                <a16:creationId xmlns:a16="http://schemas.microsoft.com/office/drawing/2014/main" xmlns="" id="{0A81E313-E900-4E32-A903-FA07B5975F3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450" y="4205493"/>
            <a:ext cx="748114" cy="7481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59D6575-6C3C-4E70-BA23-AC84D6C5B128}"/>
              </a:ext>
            </a:extLst>
          </p:cNvPr>
          <p:cNvSpPr txBox="1"/>
          <p:nvPr/>
        </p:nvSpPr>
        <p:spPr>
          <a:xfrm>
            <a:off x="6276083" y="4966219"/>
            <a:ext cx="1722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Dividen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Kompetitif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706DE053-19E8-498A-93D3-58CD3FA21162}"/>
              </a:ext>
            </a:extLst>
          </p:cNvPr>
          <p:cNvSpPr txBox="1"/>
          <p:nvPr/>
        </p:nvSpPr>
        <p:spPr>
          <a:xfrm>
            <a:off x="5481774" y="5523131"/>
            <a:ext cx="15938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‘ADK’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kepada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13,000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koperasi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6" name="Picture 25">
            <a:hlinkClick r:id="rId12" action="ppaction://hlinksldjump"/>
            <a:extLst>
              <a:ext uri="{FF2B5EF4-FFF2-40B4-BE49-F238E27FC236}">
                <a16:creationId xmlns:a16="http://schemas.microsoft.com/office/drawing/2014/main" xmlns="" id="{D7E3AA3F-3416-4F4B-9378-61271CDE9DA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876" y="4949123"/>
            <a:ext cx="577645" cy="57764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6C3088FE-31F6-45FE-8E5F-0D052F1AF322}"/>
              </a:ext>
            </a:extLst>
          </p:cNvPr>
          <p:cNvSpPr txBox="1"/>
          <p:nvPr/>
        </p:nvSpPr>
        <p:spPr>
          <a:xfrm>
            <a:off x="2621627" y="1644355"/>
            <a:ext cx="124603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Manfaat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Anggota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CBP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0" name="Picture 29">
            <a:hlinkClick r:id="rId14" action="ppaction://hlinksldjump"/>
            <a:extLst>
              <a:ext uri="{FF2B5EF4-FFF2-40B4-BE49-F238E27FC236}">
                <a16:creationId xmlns:a16="http://schemas.microsoft.com/office/drawing/2014/main" xmlns="" id="{7547C13C-ABEF-4A2B-A14B-B04ADB9A3D5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387" y="942902"/>
            <a:ext cx="786517" cy="78651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8E4A508-4274-4A53-B7E6-DDC23045334B}"/>
              </a:ext>
            </a:extLst>
          </p:cNvPr>
          <p:cNvSpPr txBox="1"/>
          <p:nvPr/>
        </p:nvSpPr>
        <p:spPr>
          <a:xfrm>
            <a:off x="1448185" y="2260771"/>
            <a:ext cx="17203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Modal Yang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Rendah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3" name="Graphic 32">
            <a:hlinkClick r:id="rId16" action="ppaction://hlinksldjump"/>
            <a:extLst>
              <a:ext uri="{FF2B5EF4-FFF2-40B4-BE49-F238E27FC236}">
                <a16:creationId xmlns:a16="http://schemas.microsoft.com/office/drawing/2014/main" xmlns="" id="{F9CF1428-9DD2-4F27-8370-97725F329C1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tretch>
            <a:fillRect/>
          </a:stretch>
        </p:blipFill>
        <p:spPr>
          <a:xfrm flipH="1">
            <a:off x="1416507" y="2642599"/>
            <a:ext cx="599955" cy="59995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0071593-FFD1-4AC5-84E8-4BE5F4AA88D5}"/>
              </a:ext>
            </a:extLst>
          </p:cNvPr>
          <p:cNvSpPr txBox="1"/>
          <p:nvPr/>
        </p:nvSpPr>
        <p:spPr>
          <a:xfrm>
            <a:off x="976132" y="3191373"/>
            <a:ext cx="148070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100% Bumiputra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E95D0789-7581-4B4D-B98B-E75B31B9BEE7}"/>
              </a:ext>
            </a:extLst>
          </p:cNvPr>
          <p:cNvSpPr txBox="1"/>
          <p:nvPr/>
        </p:nvSpPr>
        <p:spPr>
          <a:xfrm>
            <a:off x="4008916" y="5809281"/>
            <a:ext cx="171391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Peneraju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Gabungan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700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Koperasi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Kredit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6" name="Picture 35">
            <a:hlinkClick r:id="rId19" action="ppaction://hlinksldjump"/>
            <a:extLst>
              <a:ext uri="{FF2B5EF4-FFF2-40B4-BE49-F238E27FC236}">
                <a16:creationId xmlns:a16="http://schemas.microsoft.com/office/drawing/2014/main" xmlns="" id="{CBD3A506-DE0C-4A8A-A872-C0872A125685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10000" b="90000" l="10000" r="90000">
                        <a14:foregroundMark x1="37891" y1="58984" x2="37891" y2="58984"/>
                        <a14:foregroundMark x1="50391" y1="50781" x2="50391" y2="50781"/>
                        <a14:foregroundMark x1="33789" y1="49414" x2="33789" y2="49414"/>
                        <a14:foregroundMark x1="66992" y1="35547" x2="66992" y2="35547"/>
                        <a14:foregroundMark x1="66992" y1="70117" x2="66992" y2="70117"/>
                        <a14:foregroundMark x1="76563" y1="64648" x2="76563" y2="64648"/>
                        <a14:foregroundMark x1="72461" y1="32813" x2="72461" y2="32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48" y="5006197"/>
            <a:ext cx="1021542" cy="9778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6415B6C-8B81-4DF4-9E59-16F57A56CC68}"/>
              </a:ext>
            </a:extLst>
          </p:cNvPr>
          <p:cNvSpPr txBox="1"/>
          <p:nvPr/>
        </p:nvSpPr>
        <p:spPr>
          <a:xfrm>
            <a:off x="2755905" y="5799629"/>
            <a:ext cx="13613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Kadar PTB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Terendah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38" name="Picture 37">
            <a:hlinkClick r:id="rId22" action="ppaction://hlinksldjump"/>
            <a:extLst>
              <a:ext uri="{FF2B5EF4-FFF2-40B4-BE49-F238E27FC236}">
                <a16:creationId xmlns:a16="http://schemas.microsoft.com/office/drawing/2014/main" xmlns="" id="{C0429AB4-0E38-497E-9564-99813285E066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350" y="5265902"/>
            <a:ext cx="492443" cy="492443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5A1B575B-DBEC-4D3A-891D-FE76F6E22E35}"/>
              </a:ext>
            </a:extLst>
          </p:cNvPr>
          <p:cNvSpPr txBox="1"/>
          <p:nvPr/>
        </p:nvSpPr>
        <p:spPr>
          <a:xfrm>
            <a:off x="831963" y="4070384"/>
            <a:ext cx="18979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Produk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Patuh</a:t>
            </a:r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Syariah Yang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Kompetitif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40" name="Picture 39">
            <a:hlinkClick r:id="rId24" action="ppaction://hlinksldjump"/>
            <a:extLst>
              <a:ext uri="{FF2B5EF4-FFF2-40B4-BE49-F238E27FC236}">
                <a16:creationId xmlns:a16="http://schemas.microsoft.com/office/drawing/2014/main" xmlns="" id="{F95D4323-B881-4650-9B18-5FD4575B7249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738" y="3403456"/>
            <a:ext cx="678426" cy="678426"/>
          </a:xfrm>
          <a:prstGeom prst="rect">
            <a:avLst/>
          </a:prstGeom>
        </p:spPr>
      </p:pic>
      <p:pic>
        <p:nvPicPr>
          <p:cNvPr id="41" name="Picture 40">
            <a:hlinkClick r:id="rId26" action="ppaction://hlinksldjump"/>
            <a:extLst>
              <a:ext uri="{FF2B5EF4-FFF2-40B4-BE49-F238E27FC236}">
                <a16:creationId xmlns:a16="http://schemas.microsoft.com/office/drawing/2014/main" xmlns="" id="{326CD09D-2406-45D8-B957-26F4B1D9D79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10000" b="90000" l="10000" r="90000">
                        <a14:backgroundMark x1="26848" y1="16552" x2="26848" y2="16552"/>
                        <a14:backgroundMark x1="80934" y1="19655" x2="80934" y2="19655"/>
                        <a14:backgroundMark x1="84825" y1="59310" x2="84825" y2="59310"/>
                        <a14:backgroundMark x1="16342" y1="62759" x2="16342" y2="627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8043" y="4592835"/>
            <a:ext cx="648028" cy="73123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288813C-2C65-42CE-8343-6CF1265C1F36}"/>
              </a:ext>
            </a:extLst>
          </p:cNvPr>
          <p:cNvSpPr txBox="1"/>
          <p:nvPr/>
        </p:nvSpPr>
        <p:spPr>
          <a:xfrm>
            <a:off x="1655521" y="5204479"/>
            <a:ext cx="12530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3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Co-op Bank </a:t>
            </a:r>
            <a:r>
              <a:rPr lang="en-US" altLang="ko-KR" sz="13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Pertama</a:t>
            </a:r>
            <a:endParaRPr lang="ko-KR" altLang="en-US" sz="13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xmlns="" id="{76681465-8ECA-4C4C-BA96-C71439305CE3}"/>
              </a:ext>
            </a:extLst>
          </p:cNvPr>
          <p:cNvSpPr/>
          <p:nvPr/>
        </p:nvSpPr>
        <p:spPr>
          <a:xfrm>
            <a:off x="2327903" y="2988187"/>
            <a:ext cx="436907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3600" b="1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Mengapa Melabur Dalam Saham CBP?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xmlns="" id="{DD3AE90F-01E2-4ACD-AA2E-E58E6E6E1707}"/>
              </a:ext>
            </a:extLst>
          </p:cNvPr>
          <p:cNvSpPr/>
          <p:nvPr/>
        </p:nvSpPr>
        <p:spPr>
          <a:xfrm>
            <a:off x="151124" y="172196"/>
            <a:ext cx="630439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v-SE" sz="2600" b="1" dirty="0">
                <a:solidFill>
                  <a:srgbClr val="A82328"/>
                </a:solidFill>
                <a:cs typeface="Arial" panose="020B0604020202020204" pitchFamily="34" charset="0"/>
              </a:rPr>
              <a:t>Kempen Labur &amp; Maju Bersama CBP 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575C6D80-79BA-427E-B923-092DA707D4B7}"/>
              </a:ext>
            </a:extLst>
          </p:cNvPr>
          <p:cNvSpPr txBox="1"/>
          <p:nvPr/>
        </p:nvSpPr>
        <p:spPr>
          <a:xfrm>
            <a:off x="7460977" y="4379495"/>
            <a:ext cx="1116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b="1" dirty="0" err="1">
                <a:cs typeface="Arial" panose="020B0604020202020204" pitchFamily="34" charset="0"/>
              </a:rPr>
              <a:t>Unjuran</a:t>
            </a:r>
            <a:r>
              <a:rPr lang="en-MY" sz="1000" b="1" dirty="0">
                <a:cs typeface="Arial" panose="020B0604020202020204" pitchFamily="34" charset="0"/>
              </a:rPr>
              <a:t> 12.5% </a:t>
            </a:r>
            <a:r>
              <a:rPr lang="en-MY" sz="1000" b="1" dirty="0" err="1">
                <a:cs typeface="Arial" panose="020B0604020202020204" pitchFamily="34" charset="0"/>
              </a:rPr>
              <a:t>pada</a:t>
            </a:r>
            <a:r>
              <a:rPr lang="en-MY" sz="1000" b="1" dirty="0">
                <a:cs typeface="Arial" panose="020B0604020202020204" pitchFamily="34" charset="0"/>
              </a:rPr>
              <a:t> </a:t>
            </a:r>
            <a:r>
              <a:rPr lang="en-MY" sz="1000" b="1" dirty="0" err="1">
                <a:cs typeface="Arial" panose="020B0604020202020204" pitchFamily="34" charset="0"/>
              </a:rPr>
              <a:t>tahun</a:t>
            </a:r>
            <a:r>
              <a:rPr lang="en-MY" sz="1000" b="1" dirty="0">
                <a:cs typeface="Arial" panose="020B0604020202020204" pitchFamily="34" charset="0"/>
              </a:rPr>
              <a:t> 2020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55A0E411-C87D-4E70-AC78-3DE01755038C}"/>
              </a:ext>
            </a:extLst>
          </p:cNvPr>
          <p:cNvSpPr txBox="1"/>
          <p:nvPr/>
        </p:nvSpPr>
        <p:spPr>
          <a:xfrm>
            <a:off x="483897" y="1812081"/>
            <a:ext cx="153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00" dirty="0" err="1">
                <a:cs typeface="Arial" panose="020B0604020202020204" pitchFamily="34" charset="0"/>
              </a:rPr>
              <a:t>Individu</a:t>
            </a:r>
            <a:r>
              <a:rPr lang="en-MY" sz="1000" dirty="0">
                <a:cs typeface="Arial" panose="020B0604020202020204" pitchFamily="34" charset="0"/>
              </a:rPr>
              <a:t>- RM500</a:t>
            </a:r>
          </a:p>
          <a:p>
            <a:pPr algn="r"/>
            <a:r>
              <a:rPr lang="en-MY" sz="1000" dirty="0" err="1">
                <a:cs typeface="Arial" panose="020B0604020202020204" pitchFamily="34" charset="0"/>
              </a:rPr>
              <a:t>Koperasi</a:t>
            </a:r>
            <a:r>
              <a:rPr lang="en-MY" sz="1000" dirty="0">
                <a:cs typeface="Arial" panose="020B0604020202020204" pitchFamily="34" charset="0"/>
              </a:rPr>
              <a:t> – RM3,000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98255AA4-1BEC-455C-9A73-FDEEEA9DB8FB}"/>
              </a:ext>
            </a:extLst>
          </p:cNvPr>
          <p:cNvSpPr txBox="1"/>
          <p:nvPr/>
        </p:nvSpPr>
        <p:spPr>
          <a:xfrm>
            <a:off x="839943" y="5845795"/>
            <a:ext cx="2202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00" b="1" dirty="0">
                <a:cs typeface="Arial" panose="020B0604020202020204" pitchFamily="34" charset="0"/>
              </a:rPr>
              <a:t>Kadar PTB 2.4% </a:t>
            </a:r>
          </a:p>
          <a:p>
            <a:pPr algn="r"/>
            <a:r>
              <a:rPr lang="en-MY" sz="1000" b="1" dirty="0" err="1">
                <a:cs typeface="Arial" panose="020B0604020202020204" pitchFamily="34" charset="0"/>
              </a:rPr>
              <a:t>antara</a:t>
            </a:r>
            <a:r>
              <a:rPr lang="en-MY" sz="1000" b="1" dirty="0">
                <a:cs typeface="Arial" panose="020B0604020202020204" pitchFamily="34" charset="0"/>
              </a:rPr>
              <a:t> yang </a:t>
            </a:r>
            <a:r>
              <a:rPr lang="en-MY" sz="1000" b="1" dirty="0" err="1">
                <a:cs typeface="Arial" panose="020B0604020202020204" pitchFamily="34" charset="0"/>
              </a:rPr>
              <a:t>terendah</a:t>
            </a:r>
            <a:r>
              <a:rPr lang="en-MY" sz="1000" b="1" dirty="0">
                <a:cs typeface="Arial" panose="020B0604020202020204" pitchFamily="34" charset="0"/>
              </a:rPr>
              <a:t> di Malaysia</a:t>
            </a:r>
          </a:p>
        </p:txBody>
      </p:sp>
      <p:pic>
        <p:nvPicPr>
          <p:cNvPr id="52" name="Graphic 51">
            <a:hlinkClick r:id="rId29" action="ppaction://hlinksldjump"/>
            <a:extLst>
              <a:ext uri="{FF2B5EF4-FFF2-40B4-BE49-F238E27FC236}">
                <a16:creationId xmlns:a16="http://schemas.microsoft.com/office/drawing/2014/main" xmlns="" id="{D6E1592D-9E9A-4444-8C1B-A7819A0BF00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1"/>
              </a:ext>
            </a:extLst>
          </a:blip>
          <a:stretch>
            <a:fillRect/>
          </a:stretch>
        </p:blipFill>
        <p:spPr>
          <a:xfrm>
            <a:off x="1975462" y="1565213"/>
            <a:ext cx="646166" cy="63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65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Malaysia map">
            <a:extLst>
              <a:ext uri="{FF2B5EF4-FFF2-40B4-BE49-F238E27FC236}">
                <a16:creationId xmlns:a16="http://schemas.microsoft.com/office/drawing/2014/main" xmlns="" id="{C2FAD76C-8BD1-44A7-807F-9F033900B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43" y="1110204"/>
            <a:ext cx="8682580" cy="5005461"/>
          </a:xfrm>
          <a:prstGeom prst="rect">
            <a:avLst/>
          </a:prstGeom>
          <a:noFill/>
          <a:effectLst>
            <a:outerShdw blurRad="139700" dist="50800" dir="5400000" sx="103000" sy="103000" algn="ctr" rotWithShape="0">
              <a:srgbClr val="000000">
                <a:alpha val="0"/>
              </a:srgbClr>
            </a:outerShdw>
            <a:reflection stA="0" endPos="65000" dist="50800" dir="5400000" sy="-100000" algn="bl" rotWithShape="0"/>
            <a:softEdge rad="25400"/>
          </a:effectLst>
          <a:extLst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23F9E20-BD30-4612-A105-D3E0A4F92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4</a:t>
            </a:fld>
            <a:endParaRPr lang="en-MY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BCD8B34E-E902-4BBB-91BE-D5085AB7E4EC}"/>
              </a:ext>
            </a:extLst>
          </p:cNvPr>
          <p:cNvSpPr/>
          <p:nvPr/>
        </p:nvSpPr>
        <p:spPr>
          <a:xfrm>
            <a:off x="1019376" y="974708"/>
            <a:ext cx="247037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6000" b="1" u="sng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68</a:t>
            </a:r>
          </a:p>
          <a:p>
            <a:pPr algn="ctr"/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Penubuhan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Tahun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1950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7DDB8712-53DD-4020-8DA4-4F0A0C0683EB}"/>
              </a:ext>
            </a:extLst>
          </p:cNvPr>
          <p:cNvSpPr txBox="1">
            <a:spLocks/>
          </p:cNvSpPr>
          <p:nvPr/>
        </p:nvSpPr>
        <p:spPr>
          <a:xfrm>
            <a:off x="277279" y="253671"/>
            <a:ext cx="6384997" cy="44097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b="1" dirty="0" err="1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Fakta</a:t>
            </a:r>
            <a:r>
              <a:rPr lang="en-US" sz="2600" b="1" dirty="0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Nombor</a:t>
            </a:r>
            <a:r>
              <a:rPr lang="en-US" sz="2600" b="1" dirty="0">
                <a:solidFill>
                  <a:srgbClr val="A82328"/>
                </a:solidFill>
                <a:latin typeface="+mn-lt"/>
                <a:cs typeface="Arial" panose="020B0604020202020204" pitchFamily="34" charset="0"/>
              </a:rPr>
              <a:t>  CBP</a:t>
            </a:r>
            <a:endParaRPr lang="en-MY" sz="2600" b="1" dirty="0">
              <a:solidFill>
                <a:srgbClr val="A82328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6BEAEA3B-1A05-4338-82BF-651953A84646}"/>
              </a:ext>
            </a:extLst>
          </p:cNvPr>
          <p:cNvSpPr/>
          <p:nvPr/>
        </p:nvSpPr>
        <p:spPr>
          <a:xfrm>
            <a:off x="4603730" y="4840859"/>
            <a:ext cx="343527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6000" b="1" u="sng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RM3.2b</a:t>
            </a:r>
          </a:p>
          <a:p>
            <a:pPr algn="ctr"/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Jumlah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Aset</a:t>
            </a:r>
            <a:endParaRPr lang="en-US" altLang="en-US" sz="1400" i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2F4EEEE5-65A0-43A6-90B8-B456742973C6}"/>
              </a:ext>
            </a:extLst>
          </p:cNvPr>
          <p:cNvSpPr/>
          <p:nvPr/>
        </p:nvSpPr>
        <p:spPr>
          <a:xfrm>
            <a:off x="4917788" y="974708"/>
            <a:ext cx="2807157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6000" b="1" u="sng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15%</a:t>
            </a:r>
          </a:p>
          <a:p>
            <a:pPr algn="ctr"/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Kadar 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Dividen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Tertinggi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sebelum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zakat) </a:t>
            </a:r>
          </a:p>
          <a:p>
            <a:pPr algn="ctr"/>
            <a:endParaRPr lang="en-US" altLang="en-US" sz="1000" b="1" u="sng" dirty="0">
              <a:solidFill>
                <a:srgbClr val="A823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76F6F98-898C-418D-AD6E-9877B46BBA93}"/>
              </a:ext>
            </a:extLst>
          </p:cNvPr>
          <p:cNvSpPr txBox="1"/>
          <p:nvPr/>
        </p:nvSpPr>
        <p:spPr>
          <a:xfrm>
            <a:off x="959713" y="2382298"/>
            <a:ext cx="243042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u="sng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20</a:t>
            </a:r>
          </a:p>
          <a:p>
            <a:pPr algn="ctr"/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Jumlah</a:t>
            </a: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Cawangan</a:t>
            </a:r>
            <a:endParaRPr lang="en-MY" sz="1400" i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6E36F0A-ECAD-41E7-8879-DDE9B6B60222}"/>
              </a:ext>
            </a:extLst>
          </p:cNvPr>
          <p:cNvSpPr/>
          <p:nvPr/>
        </p:nvSpPr>
        <p:spPr>
          <a:xfrm>
            <a:off x="950331" y="3607752"/>
            <a:ext cx="260846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6000" b="1" u="sng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80,000</a:t>
            </a:r>
            <a:endParaRPr lang="en-US" altLang="en-US" sz="6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anose="020B0604020202020204" pitchFamily="34" charset="0"/>
            </a:endParaRPr>
          </a:p>
          <a:p>
            <a:pPr algn="ctr"/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Keanggotaan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Individu</a:t>
            </a:r>
            <a:endParaRPr lang="en-US" altLang="en-US" sz="1400" i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C90025A-AF6D-4D05-9C99-7EA14355B970}"/>
              </a:ext>
            </a:extLst>
          </p:cNvPr>
          <p:cNvSpPr/>
          <p:nvPr/>
        </p:nvSpPr>
        <p:spPr>
          <a:xfrm>
            <a:off x="1039350" y="4840859"/>
            <a:ext cx="2430428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6000" b="1" u="sng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624</a:t>
            </a:r>
            <a:r>
              <a:rPr lang="en-US" altLang="en-US" sz="6000" dirty="0"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en-US" sz="1400" dirty="0">
                <a:cs typeface="Arial" panose="020B0604020202020204" pitchFamily="34" charset="0"/>
              </a:rPr>
              <a:t> 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Keanggotaan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Koperasi</a:t>
            </a:r>
            <a:endParaRPr lang="en-US" altLang="en-US" sz="1400" i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DD7A477C-104E-4150-8D6A-9716D0001673}"/>
              </a:ext>
            </a:extLst>
          </p:cNvPr>
          <p:cNvSpPr/>
          <p:nvPr/>
        </p:nvSpPr>
        <p:spPr>
          <a:xfrm>
            <a:off x="4403301" y="2271722"/>
            <a:ext cx="3836131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6000" b="1" u="sng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RM700j</a:t>
            </a:r>
            <a:r>
              <a:rPr lang="en-US" altLang="en-US" sz="72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Jumlah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Rizab</a:t>
            </a:r>
            <a:endParaRPr lang="en-US" altLang="en-US" sz="1400" b="1" dirty="0"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FE45336-C5A7-468F-A06D-EF6BAF9DDE80}"/>
              </a:ext>
            </a:extLst>
          </p:cNvPr>
          <p:cNvSpPr/>
          <p:nvPr/>
        </p:nvSpPr>
        <p:spPr>
          <a:xfrm>
            <a:off x="4603730" y="3607752"/>
            <a:ext cx="3435273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6000" b="1" u="sng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RM2.3b</a:t>
            </a:r>
          </a:p>
          <a:p>
            <a:pPr algn="ctr"/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Jumlah</a:t>
            </a:r>
            <a:r>
              <a:rPr lang="en-US" alt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en-US" altLang="en-US" sz="1400" i="1" dirty="0" err="1">
                <a:solidFill>
                  <a:schemeClr val="tx1">
                    <a:lumMod val="65000"/>
                    <a:lumOff val="35000"/>
                  </a:schemeClr>
                </a:solidFill>
                <a:cs typeface="Arial" panose="020B0604020202020204" pitchFamily="34" charset="0"/>
              </a:rPr>
              <a:t>Pembiayaan</a:t>
            </a:r>
            <a:endParaRPr lang="en-US" altLang="en-US" sz="1400" i="1" dirty="0">
              <a:solidFill>
                <a:schemeClr val="tx1">
                  <a:lumMod val="65000"/>
                  <a:lumOff val="3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65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3750" y="260502"/>
            <a:ext cx="506029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Hala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Tuju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Strategik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CBP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Tahun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2020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5</a:t>
            </a:fld>
            <a:endParaRPr lang="en-MY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FE70B893-5608-4A8C-8636-669AF8E06EA5}"/>
              </a:ext>
            </a:extLst>
          </p:cNvPr>
          <p:cNvGrpSpPr/>
          <p:nvPr/>
        </p:nvGrpSpPr>
        <p:grpSpPr>
          <a:xfrm>
            <a:off x="3421625" y="1269775"/>
            <a:ext cx="2300751" cy="2415048"/>
            <a:chOff x="1946784" y="1043366"/>
            <a:chExt cx="2300751" cy="2466750"/>
          </a:xfrm>
          <a:noFill/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xmlns="" id="{8DD6880E-20B1-4548-9643-B849A77F96FD}"/>
                </a:ext>
              </a:extLst>
            </p:cNvPr>
            <p:cNvSpPr/>
            <p:nvPr/>
          </p:nvSpPr>
          <p:spPr>
            <a:xfrm>
              <a:off x="1946784" y="1043366"/>
              <a:ext cx="2300751" cy="2466750"/>
            </a:xfrm>
            <a:prstGeom prst="roundRect">
              <a:avLst/>
            </a:prstGeom>
            <a:grpFill/>
            <a:ln w="38100">
              <a:solidFill>
                <a:srgbClr val="A82328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Keuntungan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4000" b="1" dirty="0">
                  <a:solidFill>
                    <a:srgbClr val="A8232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RM111j</a:t>
              </a: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MY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Picture 2" descr="Performance premium icon">
              <a:extLst>
                <a:ext uri="{FF2B5EF4-FFF2-40B4-BE49-F238E27FC236}">
                  <a16:creationId xmlns:a16="http://schemas.microsoft.com/office/drawing/2014/main" xmlns="" id="{0C2EC30A-D2CF-4E9F-94C2-238209E90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8996" y="2030238"/>
              <a:ext cx="1304634" cy="1304634"/>
            </a:xfrm>
            <a:prstGeom prst="rect">
              <a:avLst/>
            </a:prstGeom>
            <a:grpFill/>
            <a:ln w="38100">
              <a:solidFill>
                <a:srgbClr val="A82328"/>
              </a:solidFill>
            </a:ln>
            <a:extLst/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46EA30C7-F5A8-4CA0-85F2-F7A984B1BBFA}"/>
              </a:ext>
            </a:extLst>
          </p:cNvPr>
          <p:cNvGrpSpPr/>
          <p:nvPr/>
        </p:nvGrpSpPr>
        <p:grpSpPr>
          <a:xfrm>
            <a:off x="511458" y="1304282"/>
            <a:ext cx="2300751" cy="2385634"/>
            <a:chOff x="1934494" y="1043366"/>
            <a:chExt cx="2300751" cy="238563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xmlns="" id="{DE1EFF77-DA49-4113-A204-83D53102CC5F}"/>
                </a:ext>
              </a:extLst>
            </p:cNvPr>
            <p:cNvSpPr/>
            <p:nvPr/>
          </p:nvSpPr>
          <p:spPr>
            <a:xfrm>
              <a:off x="1934494" y="1043366"/>
              <a:ext cx="2300751" cy="2385634"/>
            </a:xfrm>
            <a:prstGeom prst="roundRect">
              <a:avLst/>
            </a:prstGeom>
            <a:noFill/>
            <a:ln w="38100">
              <a:solidFill>
                <a:srgbClr val="A82328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Dividen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4000" b="1" dirty="0">
                  <a:solidFill>
                    <a:srgbClr val="A8232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12.5%</a:t>
              </a:r>
              <a:r>
                <a:rPr lang="en-US" sz="2800" b="1" dirty="0">
                  <a:solidFill>
                    <a:srgbClr val="A8232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MY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xmlns="" id="{BD30241C-B84C-47FC-A92D-5AE8B6503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441" b="89510" l="9831" r="95932">
                          <a14:foregroundMark x1="70169" y1="27273" x2="70169" y2="27273"/>
                          <a14:foregroundMark x1="12542" y1="65385" x2="12542" y2="65385"/>
                          <a14:foregroundMark x1="93220" y1="65385" x2="93220" y2="6538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376947" y="1922084"/>
              <a:ext cx="1415844" cy="1392637"/>
            </a:xfrm>
            <a:prstGeom prst="rect">
              <a:avLst/>
            </a:prstGeom>
            <a:ln w="38100">
              <a:noFill/>
            </a:ln>
          </p:spPr>
        </p:pic>
      </p:grpSp>
      <p:pic>
        <p:nvPicPr>
          <p:cNvPr id="36" name="Picture 10" descr="Image result for cash asset">
            <a:extLst>
              <a:ext uri="{FF2B5EF4-FFF2-40B4-BE49-F238E27FC236}">
                <a16:creationId xmlns:a16="http://schemas.microsoft.com/office/drawing/2014/main" xmlns="" id="{68BD6E31-9764-47CE-A5D3-F380DCEE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302" y="4826557"/>
            <a:ext cx="1392637" cy="139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xmlns="" id="{2FA7B6FD-58AA-4009-A291-80ED8FCA5EE3}"/>
              </a:ext>
            </a:extLst>
          </p:cNvPr>
          <p:cNvGrpSpPr/>
          <p:nvPr/>
        </p:nvGrpSpPr>
        <p:grpSpPr>
          <a:xfrm>
            <a:off x="1954244" y="3819672"/>
            <a:ext cx="2300751" cy="2385634"/>
            <a:chOff x="1954245" y="3840122"/>
            <a:chExt cx="2300751" cy="238563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xmlns="" id="{20B0A55C-A784-414C-8FE7-842E3CABC0A6}"/>
                </a:ext>
              </a:extLst>
            </p:cNvPr>
            <p:cNvSpPr/>
            <p:nvPr/>
          </p:nvSpPr>
          <p:spPr>
            <a:xfrm>
              <a:off x="1954245" y="3840122"/>
              <a:ext cx="2300751" cy="2385634"/>
            </a:xfrm>
            <a:prstGeom prst="roundRect">
              <a:avLst/>
            </a:prstGeom>
            <a:noFill/>
            <a:ln w="38100">
              <a:solidFill>
                <a:srgbClr val="A82328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Baki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Pembiayaan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4000" b="1" dirty="0">
                  <a:solidFill>
                    <a:srgbClr val="A8232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RM3.6b</a:t>
              </a:r>
              <a:r>
                <a:rPr 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MY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7" name="Picture 10" descr="Image result for cash asset">
              <a:extLst>
                <a:ext uri="{FF2B5EF4-FFF2-40B4-BE49-F238E27FC236}">
                  <a16:creationId xmlns:a16="http://schemas.microsoft.com/office/drawing/2014/main" xmlns="" id="{1B236FC7-DF79-4DC9-815A-B7DE0DF0E8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301" y="4785786"/>
              <a:ext cx="1392637" cy="1392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C7E47226-5A2B-48C0-A8D3-31376E09B73C}"/>
              </a:ext>
            </a:extLst>
          </p:cNvPr>
          <p:cNvGrpSpPr/>
          <p:nvPr/>
        </p:nvGrpSpPr>
        <p:grpSpPr>
          <a:xfrm>
            <a:off x="4889005" y="3823771"/>
            <a:ext cx="2300751" cy="2385634"/>
            <a:chOff x="4889006" y="3800792"/>
            <a:chExt cx="2300751" cy="2385634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xmlns="" id="{9D0CA6DF-702E-4A08-8128-0E27FDBC929B}"/>
                </a:ext>
              </a:extLst>
            </p:cNvPr>
            <p:cNvSpPr/>
            <p:nvPr/>
          </p:nvSpPr>
          <p:spPr>
            <a:xfrm>
              <a:off x="4889006" y="3800792"/>
              <a:ext cx="2300751" cy="2385634"/>
            </a:xfrm>
            <a:prstGeom prst="roundRect">
              <a:avLst/>
            </a:prstGeom>
            <a:noFill/>
            <a:ln w="38100">
              <a:solidFill>
                <a:srgbClr val="A82328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Portfolio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Koperasi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600" b="1" dirty="0">
                  <a:solidFill>
                    <a:srgbClr val="A8232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30%</a:t>
              </a:r>
              <a:r>
                <a:rPr lang="en-US" sz="2800" b="1" dirty="0">
                  <a:solidFill>
                    <a:srgbClr val="A8232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MY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xmlns="" id="{B769D5C0-6323-431C-8A80-9D1DDD74C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2759" l="9732" r="89933">
                          <a14:foregroundMark x1="58725" y1="50345" x2="58725" y2="50345"/>
                          <a14:foregroundMark x1="62081" y1="68621" x2="62081" y2="68621"/>
                          <a14:foregroundMark x1="54027" y1="70000" x2="54027" y2="70000"/>
                          <a14:foregroundMark x1="68792" y1="70000" x2="68792" y2="70000"/>
                          <a14:foregroundMark x1="76174" y1="69310" x2="76174" y2="69310"/>
                          <a14:foregroundMark x1="80872" y1="67931" x2="80872" y2="67931"/>
                          <a14:foregroundMark x1="80201" y1="50345" x2="80201" y2="50345"/>
                          <a14:foregroundMark x1="80201" y1="19310" x2="80201" y2="19310"/>
                          <a14:foregroundMark x1="56711" y1="24828" x2="56711" y2="24828"/>
                          <a14:foregroundMark x1="39262" y1="24138" x2="39262" y2="24138"/>
                          <a14:foregroundMark x1="34899" y1="34483" x2="34899" y2="34483"/>
                          <a14:foregroundMark x1="45302" y1="33103" x2="45302" y2="33103"/>
                          <a14:foregroundMark x1="50671" y1="32414" x2="50671" y2="32414"/>
                          <a14:foregroundMark x1="56711" y1="32414" x2="56711" y2="32414"/>
                          <a14:foregroundMark x1="57383" y1="19310" x2="57383" y2="19310"/>
                          <a14:foregroundMark x1="49329" y1="17931" x2="49329" y2="17931"/>
                          <a14:foregroundMark x1="29530" y1="13103" x2="29530" y2="13103"/>
                          <a14:foregroundMark x1="50000" y1="6207" x2="50000" y2="6207"/>
                          <a14:foregroundMark x1="79530" y1="12414" x2="79530" y2="12414"/>
                          <a14:foregroundMark x1="84899" y1="20000" x2="84899" y2="20000"/>
                          <a14:foregroundMark x1="77517" y1="25517" x2="77517" y2="25517"/>
                          <a14:foregroundMark x1="72148" y1="10345" x2="72148" y2="10345"/>
                          <a14:foregroundMark x1="78859" y1="92759" x2="78859" y2="9275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346624" y="4751643"/>
              <a:ext cx="1474363" cy="143478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BF155B54-6C86-491E-8F94-9A4820BFD9C7}"/>
              </a:ext>
            </a:extLst>
          </p:cNvPr>
          <p:cNvGrpSpPr/>
          <p:nvPr/>
        </p:nvGrpSpPr>
        <p:grpSpPr>
          <a:xfrm>
            <a:off x="6284588" y="1269775"/>
            <a:ext cx="2300751" cy="2385634"/>
            <a:chOff x="6083806" y="1271772"/>
            <a:chExt cx="2300751" cy="2385634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xmlns="" id="{E157EBBB-4C8C-4C7E-BAFE-671BA52D57A8}"/>
                </a:ext>
              </a:extLst>
            </p:cNvPr>
            <p:cNvSpPr/>
            <p:nvPr/>
          </p:nvSpPr>
          <p:spPr>
            <a:xfrm>
              <a:off x="6083806" y="1271772"/>
              <a:ext cx="2300751" cy="2385634"/>
            </a:xfrm>
            <a:prstGeom prst="roundRect">
              <a:avLst/>
            </a:prstGeom>
            <a:noFill/>
            <a:ln w="38100">
              <a:solidFill>
                <a:srgbClr val="A82328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Jumlah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Aset</a:t>
              </a:r>
              <a:endParaRPr 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3600" b="1" dirty="0">
                  <a:solidFill>
                    <a:srgbClr val="A8232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RM5b</a:t>
              </a:r>
              <a:r>
                <a:rPr lang="en-US" sz="2800" b="1" dirty="0">
                  <a:solidFill>
                    <a:srgbClr val="A82328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endParaRPr lang="en-MY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BBCE2EAB-9D09-4A05-85F6-343AF9A3D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10000" r="90000">
                          <a14:foregroundMark x1="20072" y1="47635" x2="20072" y2="47635"/>
                          <a14:foregroundMark x1="48746" y1="64527" x2="48746" y2="64527"/>
                          <a14:foregroundMark x1="77061" y1="62500" x2="77061" y2="62500"/>
                          <a14:foregroundMark x1="72401" y1="22297" x2="72401" y2="22297"/>
                          <a14:foregroundMark x1="17921" y1="69595" x2="17921" y2="6959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29706" y="2150871"/>
              <a:ext cx="1408949" cy="1392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3355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3750" y="260502"/>
            <a:ext cx="477047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Prestasi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Semasa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dan </a:t>
            </a:r>
            <a:r>
              <a:rPr lang="en-US" sz="2600" b="1" dirty="0" err="1">
                <a:solidFill>
                  <a:srgbClr val="A82328"/>
                </a:solidFill>
                <a:cs typeface="Arial" panose="020B0604020202020204" pitchFamily="34" charset="0"/>
              </a:rPr>
              <a:t>Sasaran</a:t>
            </a:r>
            <a:r>
              <a:rPr lang="en-US" sz="2600" b="1" dirty="0">
                <a:solidFill>
                  <a:srgbClr val="A82328"/>
                </a:solidFill>
                <a:cs typeface="Arial" panose="020B0604020202020204" pitchFamily="34" charset="0"/>
              </a:rPr>
              <a:t> CBP</a:t>
            </a:r>
            <a:endParaRPr lang="en-MY" sz="2600" b="1" dirty="0">
              <a:solidFill>
                <a:srgbClr val="A82328"/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729301"/>
              </p:ext>
            </p:extLst>
          </p:nvPr>
        </p:nvGraphicFramePr>
        <p:xfrm>
          <a:off x="283754" y="1159164"/>
          <a:ext cx="8706794" cy="352014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7930">
                  <a:extLst>
                    <a:ext uri="{9D8B030D-6E8A-4147-A177-3AD203B41FA5}">
                      <a16:colId xmlns:a16="http://schemas.microsoft.com/office/drawing/2014/main" xmlns="" val="990821488"/>
                    </a:ext>
                  </a:extLst>
                </a:gridCol>
                <a:gridCol w="936108">
                  <a:extLst>
                    <a:ext uri="{9D8B030D-6E8A-4147-A177-3AD203B41FA5}">
                      <a16:colId xmlns:a16="http://schemas.microsoft.com/office/drawing/2014/main" xmlns="" val="3978674403"/>
                    </a:ext>
                  </a:extLst>
                </a:gridCol>
                <a:gridCol w="936108">
                  <a:extLst>
                    <a:ext uri="{9D8B030D-6E8A-4147-A177-3AD203B41FA5}">
                      <a16:colId xmlns:a16="http://schemas.microsoft.com/office/drawing/2014/main" xmlns="" val="2368285088"/>
                    </a:ext>
                  </a:extLst>
                </a:gridCol>
                <a:gridCol w="936108">
                  <a:extLst>
                    <a:ext uri="{9D8B030D-6E8A-4147-A177-3AD203B41FA5}">
                      <a16:colId xmlns:a16="http://schemas.microsoft.com/office/drawing/2014/main" xmlns="" val="1729413797"/>
                    </a:ext>
                  </a:extLst>
                </a:gridCol>
                <a:gridCol w="936108">
                  <a:extLst>
                    <a:ext uri="{9D8B030D-6E8A-4147-A177-3AD203B41FA5}">
                      <a16:colId xmlns:a16="http://schemas.microsoft.com/office/drawing/2014/main" xmlns="" val="3117070718"/>
                    </a:ext>
                  </a:extLst>
                </a:gridCol>
                <a:gridCol w="936108">
                  <a:extLst>
                    <a:ext uri="{9D8B030D-6E8A-4147-A177-3AD203B41FA5}">
                      <a16:colId xmlns:a16="http://schemas.microsoft.com/office/drawing/2014/main" xmlns="" val="756050997"/>
                    </a:ext>
                  </a:extLst>
                </a:gridCol>
                <a:gridCol w="936108">
                  <a:extLst>
                    <a:ext uri="{9D8B030D-6E8A-4147-A177-3AD203B41FA5}">
                      <a16:colId xmlns:a16="http://schemas.microsoft.com/office/drawing/2014/main" xmlns="" val="2682423102"/>
                    </a:ext>
                  </a:extLst>
                </a:gridCol>
                <a:gridCol w="936108">
                  <a:extLst>
                    <a:ext uri="{9D8B030D-6E8A-4147-A177-3AD203B41FA5}">
                      <a16:colId xmlns:a16="http://schemas.microsoft.com/office/drawing/2014/main" xmlns="" val="2943879699"/>
                    </a:ext>
                  </a:extLst>
                </a:gridCol>
                <a:gridCol w="936108">
                  <a:extLst>
                    <a:ext uri="{9D8B030D-6E8A-4147-A177-3AD203B41FA5}">
                      <a16:colId xmlns:a16="http://schemas.microsoft.com/office/drawing/2014/main" xmlns="" val="3551815628"/>
                    </a:ext>
                  </a:extLst>
                </a:gridCol>
              </a:tblGrid>
              <a:tr h="1342429">
                <a:tc>
                  <a:txBody>
                    <a:bodyPr/>
                    <a:lstStyle/>
                    <a:p>
                      <a:pPr algn="ctr"/>
                      <a:r>
                        <a:rPr lang="en-MY" sz="1200" dirty="0" err="1">
                          <a:latin typeface="+mn-lt"/>
                          <a:cs typeface="Arial" panose="020B0604020202020204" pitchFamily="34" charset="0"/>
                        </a:rPr>
                        <a:t>Perkara</a:t>
                      </a:r>
                      <a:endParaRPr lang="en-MY" sz="12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2013</a:t>
                      </a:r>
                    </a:p>
                    <a:p>
                      <a:pPr algn="ctr"/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(RM </a:t>
                      </a:r>
                      <a:r>
                        <a:rPr lang="en-MY" sz="1200" dirty="0" err="1">
                          <a:latin typeface="+mn-lt"/>
                          <a:cs typeface="Arial" panose="020B0604020202020204" pitchFamily="34" charset="0"/>
                        </a:rPr>
                        <a:t>juta</a:t>
                      </a: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2014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(RM </a:t>
                      </a:r>
                      <a:r>
                        <a:rPr lang="en-MY" sz="1200" dirty="0" err="1">
                          <a:latin typeface="+mn-lt"/>
                          <a:cs typeface="Arial" panose="020B0604020202020204" pitchFamily="34" charset="0"/>
                        </a:rPr>
                        <a:t>juta</a:t>
                      </a: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2015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(RM </a:t>
                      </a:r>
                      <a:r>
                        <a:rPr lang="en-MY" sz="1200" dirty="0" err="1">
                          <a:latin typeface="+mn-lt"/>
                          <a:cs typeface="Arial" panose="020B0604020202020204" pitchFamily="34" charset="0"/>
                        </a:rPr>
                        <a:t>juta</a:t>
                      </a: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2016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(RM </a:t>
                      </a:r>
                      <a:r>
                        <a:rPr lang="en-MY" sz="1200" dirty="0" err="1">
                          <a:latin typeface="+mn-lt"/>
                          <a:cs typeface="Arial" panose="020B0604020202020204" pitchFamily="34" charset="0"/>
                        </a:rPr>
                        <a:t>juta</a:t>
                      </a: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2017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(RM </a:t>
                      </a:r>
                      <a:r>
                        <a:rPr lang="en-MY" sz="1200" dirty="0" err="1">
                          <a:latin typeface="+mn-lt"/>
                          <a:cs typeface="Arial" panose="020B0604020202020204" pitchFamily="34" charset="0"/>
                        </a:rPr>
                        <a:t>juta</a:t>
                      </a: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(RM </a:t>
                      </a:r>
                      <a:r>
                        <a:rPr lang="en-MY" sz="1200" dirty="0" err="1">
                          <a:latin typeface="+mn-lt"/>
                          <a:cs typeface="Arial" panose="020B0604020202020204" pitchFamily="34" charset="0"/>
                        </a:rPr>
                        <a:t>juta</a:t>
                      </a: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MY" sz="1200" dirty="0" err="1">
                          <a:latin typeface="+mn-lt"/>
                          <a:cs typeface="Arial" panose="020B0604020202020204" pitchFamily="34" charset="0"/>
                        </a:rPr>
                        <a:t>Setakat</a:t>
                      </a: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 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2018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(RM </a:t>
                      </a:r>
                      <a:r>
                        <a:rPr lang="en-MY" sz="1200" dirty="0" err="1">
                          <a:latin typeface="+mn-lt"/>
                          <a:cs typeface="Arial" panose="020B0604020202020204" pitchFamily="34" charset="0"/>
                        </a:rPr>
                        <a:t>juta</a:t>
                      </a: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latin typeface="+mn-lt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MY" sz="1200" dirty="0">
                          <a:latin typeface="+mn-lt"/>
                          <a:cs typeface="Arial" panose="020B0604020202020204" pitchFamily="34" charset="0"/>
                        </a:rPr>
                        <a:t>ASARAN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MY" sz="1200" b="1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b="1" dirty="0">
                          <a:latin typeface="+mn-lt"/>
                          <a:cs typeface="Arial" panose="020B0604020202020204" pitchFamily="34" charset="0"/>
                        </a:rPr>
                        <a:t>2020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b="1" dirty="0">
                          <a:latin typeface="+mn-lt"/>
                          <a:cs typeface="Arial" panose="020B0604020202020204" pitchFamily="34" charset="0"/>
                        </a:rPr>
                        <a:t>(RM </a:t>
                      </a:r>
                      <a:r>
                        <a:rPr lang="en-MY" sz="1200" b="1" dirty="0" err="1">
                          <a:latin typeface="+mn-lt"/>
                          <a:cs typeface="Arial" panose="020B0604020202020204" pitchFamily="34" charset="0"/>
                        </a:rPr>
                        <a:t>juta</a:t>
                      </a:r>
                      <a:r>
                        <a:rPr lang="en-MY" sz="1200" b="1" dirty="0">
                          <a:latin typeface="+mn-lt"/>
                          <a:cs typeface="Arial" panose="020B0604020202020204" pitchFamily="34" charset="0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200" b="1" dirty="0">
                          <a:latin typeface="+mn-lt"/>
                          <a:cs typeface="Arial" panose="020B0604020202020204" pitchFamily="34" charset="0"/>
                        </a:rPr>
                        <a:t>SASARAN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9110715"/>
                  </a:ext>
                </a:extLst>
              </a:tr>
              <a:tr h="544429">
                <a:tc>
                  <a:txBody>
                    <a:bodyPr/>
                    <a:lstStyle/>
                    <a:p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Modal</a:t>
                      </a:r>
                      <a:r>
                        <a:rPr lang="en-MY" sz="1400" baseline="0" dirty="0">
                          <a:latin typeface="+mn-lt"/>
                          <a:cs typeface="Arial" panose="020B0604020202020204" pitchFamily="34" charset="0"/>
                        </a:rPr>
                        <a:t> Syer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361.03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343.44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335.22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344.67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341.93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567.48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+mn-lt"/>
                          <a:cs typeface="Arial" panose="020B0604020202020204" pitchFamily="34" charset="0"/>
                        </a:rPr>
                        <a:t>668</a:t>
                      </a:r>
                      <a:endParaRPr lang="en-MY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dirty="0">
                          <a:latin typeface="+mn-lt"/>
                          <a:cs typeface="Arial" panose="020B0604020202020204" pitchFamily="34" charset="0"/>
                        </a:rPr>
                        <a:t>1,000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80212117"/>
                  </a:ext>
                </a:extLst>
              </a:tr>
              <a:tr h="544429">
                <a:tc>
                  <a:txBody>
                    <a:bodyPr/>
                    <a:lstStyle/>
                    <a:p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Aset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1,120.94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1,440.77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1,645.60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2,284.85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3,155.05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3,295.39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+mn-lt"/>
                          <a:cs typeface="Arial" panose="020B0604020202020204" pitchFamily="34" charset="0"/>
                        </a:rPr>
                        <a:t>3,627</a:t>
                      </a:r>
                      <a:endParaRPr lang="en-MY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dirty="0">
                          <a:latin typeface="+mn-lt"/>
                          <a:cs typeface="Arial" panose="020B0604020202020204" pitchFamily="34" charset="0"/>
                        </a:rPr>
                        <a:t>5,000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767888131"/>
                  </a:ext>
                </a:extLst>
              </a:tr>
              <a:tr h="544429">
                <a:tc>
                  <a:txBody>
                    <a:bodyPr/>
                    <a:lstStyle/>
                    <a:p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Pembiayaan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1,000.02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1,042.19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1,239.97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1,736.48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2,140.09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2,301.51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+mn-lt"/>
                          <a:cs typeface="Arial" panose="020B0604020202020204" pitchFamily="34" charset="0"/>
                        </a:rPr>
                        <a:t>2,427</a:t>
                      </a:r>
                      <a:endParaRPr lang="en-MY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dirty="0">
                          <a:latin typeface="+mn-lt"/>
                          <a:cs typeface="Arial" panose="020B0604020202020204" pitchFamily="34" charset="0"/>
                        </a:rPr>
                        <a:t>3,600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2374147"/>
                  </a:ext>
                </a:extLst>
              </a:tr>
              <a:tr h="544429">
                <a:tc>
                  <a:txBody>
                    <a:bodyPr/>
                    <a:lstStyle/>
                    <a:p>
                      <a:r>
                        <a:rPr lang="en-MY" sz="1400" dirty="0" err="1">
                          <a:latin typeface="+mn-lt"/>
                          <a:cs typeface="Arial" panose="020B0604020202020204" pitchFamily="34" charset="0"/>
                        </a:rPr>
                        <a:t>Keuntungan</a:t>
                      </a:r>
                      <a:endParaRPr lang="en-MY" sz="140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26.29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27.36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13.76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25.77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39.73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dirty="0">
                          <a:latin typeface="+mn-lt"/>
                          <a:cs typeface="Arial" panose="020B0604020202020204" pitchFamily="34" charset="0"/>
                        </a:rPr>
                        <a:t>22.94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latin typeface="+mn-lt"/>
                          <a:cs typeface="Arial" panose="020B0604020202020204" pitchFamily="34" charset="0"/>
                        </a:rPr>
                        <a:t>52.06</a:t>
                      </a:r>
                      <a:endParaRPr lang="en-MY" sz="1400" b="0" dirty="0">
                        <a:latin typeface="+mn-lt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400" b="1" dirty="0">
                          <a:latin typeface="+mn-lt"/>
                          <a:cs typeface="Arial" panose="020B0604020202020204" pitchFamily="34" charset="0"/>
                        </a:rPr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6808606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6170872" y="962828"/>
            <a:ext cx="1944428" cy="3831771"/>
          </a:xfrm>
          <a:prstGeom prst="rect">
            <a:avLst/>
          </a:prstGeom>
          <a:noFill/>
          <a:ln w="76200"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6</a:t>
            </a:fld>
            <a:endParaRPr lang="en-MY"/>
          </a:p>
        </p:txBody>
      </p:sp>
      <p:sp>
        <p:nvSpPr>
          <p:cNvPr id="8" name="Arrow: Left 7">
            <a:hlinkClick r:id="rId2" action="ppaction://hlinksldjump"/>
            <a:extLst>
              <a:ext uri="{FF2B5EF4-FFF2-40B4-BE49-F238E27FC236}">
                <a16:creationId xmlns:a16="http://schemas.microsoft.com/office/drawing/2014/main" xmlns="" id="{A7A28221-B46B-44E8-84CD-723A5D3A070C}"/>
              </a:ext>
            </a:extLst>
          </p:cNvPr>
          <p:cNvSpPr/>
          <p:nvPr/>
        </p:nvSpPr>
        <p:spPr>
          <a:xfrm>
            <a:off x="8418136" y="5982112"/>
            <a:ext cx="518474" cy="237082"/>
          </a:xfrm>
          <a:prstGeom prst="leftArrow">
            <a:avLst/>
          </a:prstGeom>
          <a:solidFill>
            <a:srgbClr val="A82328"/>
          </a:solidFill>
          <a:ln>
            <a:solidFill>
              <a:srgbClr val="A823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987652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ircle: Hollow 30">
            <a:extLst>
              <a:ext uri="{FF2B5EF4-FFF2-40B4-BE49-F238E27FC236}">
                <a16:creationId xmlns:a16="http://schemas.microsoft.com/office/drawing/2014/main" xmlns="" id="{FFF29002-F13F-422B-B954-02827835E260}"/>
              </a:ext>
            </a:extLst>
          </p:cNvPr>
          <p:cNvSpPr/>
          <p:nvPr/>
        </p:nvSpPr>
        <p:spPr>
          <a:xfrm>
            <a:off x="1908544" y="1031359"/>
            <a:ext cx="5326912" cy="5278658"/>
          </a:xfrm>
          <a:prstGeom prst="donut">
            <a:avLst>
              <a:gd name="adj" fmla="val 7267"/>
            </a:avLst>
          </a:prstGeom>
          <a:solidFill>
            <a:srgbClr val="A82328">
              <a:alpha val="1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hlinkClick r:id="rId2" action="ppaction://hlinksldjump"/>
            <a:extLst>
              <a:ext uri="{FF2B5EF4-FFF2-40B4-BE49-F238E27FC236}">
                <a16:creationId xmlns:a16="http://schemas.microsoft.com/office/drawing/2014/main" xmlns="" id="{68746564-D520-4972-96CA-95F856FA971D}"/>
              </a:ext>
            </a:extLst>
          </p:cNvPr>
          <p:cNvSpPr/>
          <p:nvPr/>
        </p:nvSpPr>
        <p:spPr>
          <a:xfrm>
            <a:off x="4065725" y="955964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Penyeliaan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oleh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SKM &amp; BNM</a:t>
            </a:r>
          </a:p>
        </p:txBody>
      </p:sp>
      <p:sp>
        <p:nvSpPr>
          <p:cNvPr id="19" name="Freeform: Shape 18">
            <a:hlinkClick r:id="rId3" action="ppaction://hlinksldjump"/>
            <a:extLst>
              <a:ext uri="{FF2B5EF4-FFF2-40B4-BE49-F238E27FC236}">
                <a16:creationId xmlns:a16="http://schemas.microsoft.com/office/drawing/2014/main" xmlns="" id="{1CD84402-79B8-4B41-B6C6-05D9DBAD05DA}"/>
              </a:ext>
            </a:extLst>
          </p:cNvPr>
          <p:cNvSpPr/>
          <p:nvPr/>
        </p:nvSpPr>
        <p:spPr>
          <a:xfrm>
            <a:off x="5905494" y="1216152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ALK yang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Berpengalaman</a:t>
            </a:r>
            <a:endParaRPr lang="en-US" sz="10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: Shape 19">
            <a:hlinkClick r:id="rId4" action="ppaction://hlinksldjump"/>
            <a:extLst>
              <a:ext uri="{FF2B5EF4-FFF2-40B4-BE49-F238E27FC236}">
                <a16:creationId xmlns:a16="http://schemas.microsoft.com/office/drawing/2014/main" xmlns="" id="{393CAB9F-5D57-459D-AE09-FEC2670A2B68}"/>
              </a:ext>
            </a:extLst>
          </p:cNvPr>
          <p:cNvSpPr/>
          <p:nvPr/>
        </p:nvSpPr>
        <p:spPr>
          <a:xfrm>
            <a:off x="6656772" y="2156316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Pengurusan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Professional</a:t>
            </a:r>
            <a:endParaRPr lang="en-MY" sz="1000" kern="1200" dirty="0"/>
          </a:p>
        </p:txBody>
      </p:sp>
      <p:sp>
        <p:nvSpPr>
          <p:cNvPr id="21" name="Freeform: Shape 20">
            <a:hlinkClick r:id="rId5" action="ppaction://hlinksldjump"/>
            <a:extLst>
              <a:ext uri="{FF2B5EF4-FFF2-40B4-BE49-F238E27FC236}">
                <a16:creationId xmlns:a16="http://schemas.microsoft.com/office/drawing/2014/main" xmlns="" id="{720A1A88-3038-43B8-9D7A-F4F7EDD00A37}"/>
              </a:ext>
            </a:extLst>
          </p:cNvPr>
          <p:cNvSpPr/>
          <p:nvPr/>
        </p:nvSpPr>
        <p:spPr>
          <a:xfrm>
            <a:off x="6943704" y="3034900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J/</a:t>
            </a:r>
            <a:r>
              <a:rPr lang="en-US" sz="1000" b="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kuasa</a:t>
            </a:r>
            <a:r>
              <a:rPr lang="en-US" sz="1000" b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Audit &amp; Syariah</a:t>
            </a:r>
          </a:p>
        </p:txBody>
      </p:sp>
      <p:sp>
        <p:nvSpPr>
          <p:cNvPr id="22" name="Freeform: Shape 21">
            <a:hlinkClick r:id="rId6" action="ppaction://hlinksldjump"/>
            <a:extLst>
              <a:ext uri="{FF2B5EF4-FFF2-40B4-BE49-F238E27FC236}">
                <a16:creationId xmlns:a16="http://schemas.microsoft.com/office/drawing/2014/main" xmlns="" id="{BBECB048-E627-43DC-A8EA-FC90D85B97D2}"/>
              </a:ext>
            </a:extLst>
          </p:cNvPr>
          <p:cNvSpPr/>
          <p:nvPr/>
        </p:nvSpPr>
        <p:spPr>
          <a:xfrm>
            <a:off x="6855009" y="3953220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Dividen</a:t>
            </a:r>
            <a:r>
              <a:rPr lang="en-US" sz="1000" b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000" b="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Kompetitif</a:t>
            </a:r>
            <a:endParaRPr lang="en-US" sz="10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: Shape 22">
            <a:hlinkClick r:id="rId7" action="ppaction://hlinksldjump"/>
            <a:extLst>
              <a:ext uri="{FF2B5EF4-FFF2-40B4-BE49-F238E27FC236}">
                <a16:creationId xmlns:a16="http://schemas.microsoft.com/office/drawing/2014/main" xmlns="" id="{7CA92E60-1CC2-429C-8264-E5EC66E1C3BB}"/>
              </a:ext>
            </a:extLst>
          </p:cNvPr>
          <p:cNvSpPr/>
          <p:nvPr/>
        </p:nvSpPr>
        <p:spPr>
          <a:xfrm>
            <a:off x="6523573" y="4856779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Akaun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Deposit </a:t>
            </a:r>
            <a:r>
              <a:rPr lang="en-US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Kepada</a:t>
            </a:r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13,000 </a:t>
            </a:r>
            <a:r>
              <a:rPr lang="en-US" sz="1000" b="0" kern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koperasi</a:t>
            </a:r>
            <a:endParaRPr lang="en-US" sz="1000" b="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: Shape 23">
            <a:hlinkClick r:id="rId8" action="ppaction://hlinksldjump"/>
            <a:extLst>
              <a:ext uri="{FF2B5EF4-FFF2-40B4-BE49-F238E27FC236}">
                <a16:creationId xmlns:a16="http://schemas.microsoft.com/office/drawing/2014/main" xmlns="" id="{DF82C88E-7211-4414-9C46-ECEE151C8B4D}"/>
              </a:ext>
            </a:extLst>
          </p:cNvPr>
          <p:cNvSpPr/>
          <p:nvPr/>
        </p:nvSpPr>
        <p:spPr>
          <a:xfrm>
            <a:off x="5390783" y="5715182"/>
            <a:ext cx="1062449" cy="511309"/>
          </a:xfrm>
          <a:custGeom>
            <a:avLst/>
            <a:gdLst>
              <a:gd name="connsiteX0" fmla="*/ 0 w 1062449"/>
              <a:gd name="connsiteY0" fmla="*/ 85220 h 511309"/>
              <a:gd name="connsiteX1" fmla="*/ 85220 w 1062449"/>
              <a:gd name="connsiteY1" fmla="*/ 0 h 511309"/>
              <a:gd name="connsiteX2" fmla="*/ 977229 w 1062449"/>
              <a:gd name="connsiteY2" fmla="*/ 0 h 511309"/>
              <a:gd name="connsiteX3" fmla="*/ 1062449 w 1062449"/>
              <a:gd name="connsiteY3" fmla="*/ 85220 h 511309"/>
              <a:gd name="connsiteX4" fmla="*/ 1062449 w 1062449"/>
              <a:gd name="connsiteY4" fmla="*/ 426089 h 511309"/>
              <a:gd name="connsiteX5" fmla="*/ 977229 w 1062449"/>
              <a:gd name="connsiteY5" fmla="*/ 511309 h 511309"/>
              <a:gd name="connsiteX6" fmla="*/ 85220 w 1062449"/>
              <a:gd name="connsiteY6" fmla="*/ 511309 h 511309"/>
              <a:gd name="connsiteX7" fmla="*/ 0 w 1062449"/>
              <a:gd name="connsiteY7" fmla="*/ 426089 h 511309"/>
              <a:gd name="connsiteX8" fmla="*/ 0 w 1062449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62449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77229" y="0"/>
                </a:lnTo>
                <a:cubicBezTo>
                  <a:pt x="1024295" y="0"/>
                  <a:pt x="1062449" y="38154"/>
                  <a:pt x="1062449" y="85220"/>
                </a:cubicBezTo>
                <a:lnTo>
                  <a:pt x="1062449" y="426089"/>
                </a:lnTo>
                <a:cubicBezTo>
                  <a:pt x="1062449" y="473155"/>
                  <a:pt x="1024295" y="511309"/>
                  <a:pt x="977229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Peneraju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Gabungan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700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Koperasi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Kredit</a:t>
            </a:r>
            <a:endParaRPr lang="en-US" sz="10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: Shape 24">
            <a:hlinkClick r:id="rId9" action="ppaction://hlinksldjump"/>
            <a:extLst>
              <a:ext uri="{FF2B5EF4-FFF2-40B4-BE49-F238E27FC236}">
                <a16:creationId xmlns:a16="http://schemas.microsoft.com/office/drawing/2014/main" xmlns="" id="{A872DB9B-E167-42FD-95BE-896BA4B310B7}"/>
              </a:ext>
            </a:extLst>
          </p:cNvPr>
          <p:cNvSpPr/>
          <p:nvPr/>
        </p:nvSpPr>
        <p:spPr>
          <a:xfrm>
            <a:off x="2723501" y="5715182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Kadar PTB Yang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endParaRPr lang="en-US" sz="10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: Shape 25">
            <a:hlinkClick r:id="rId10" action="ppaction://hlinksldjump"/>
            <a:extLst>
              <a:ext uri="{FF2B5EF4-FFF2-40B4-BE49-F238E27FC236}">
                <a16:creationId xmlns:a16="http://schemas.microsoft.com/office/drawing/2014/main" xmlns="" id="{17E684DB-E572-4B30-8AB7-688FA5CD214C}"/>
              </a:ext>
            </a:extLst>
          </p:cNvPr>
          <p:cNvSpPr/>
          <p:nvPr/>
        </p:nvSpPr>
        <p:spPr>
          <a:xfrm>
            <a:off x="1877943" y="4856779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US" sz="1000" b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Patuh</a:t>
            </a:r>
            <a:r>
              <a:rPr lang="en-US" sz="1000" b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Syariah</a:t>
            </a:r>
            <a:r>
              <a:rPr lang="en-US" sz="1000" b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i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Yang</a:t>
            </a:r>
            <a:r>
              <a:rPr lang="en-US" sz="1000" b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Kompetitif</a:t>
            </a:r>
            <a:endParaRPr lang="en-US" sz="10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: Shape 26">
            <a:hlinkClick r:id="rId11" action="ppaction://hlinksldjump"/>
            <a:extLst>
              <a:ext uri="{FF2B5EF4-FFF2-40B4-BE49-F238E27FC236}">
                <a16:creationId xmlns:a16="http://schemas.microsoft.com/office/drawing/2014/main" xmlns="" id="{10FEC133-D0DC-4EDF-8B13-9AD4B9DD82C1}"/>
              </a:ext>
            </a:extLst>
          </p:cNvPr>
          <p:cNvSpPr/>
          <p:nvPr/>
        </p:nvSpPr>
        <p:spPr>
          <a:xfrm>
            <a:off x="1339530" y="3953220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Co-op Bank </a:t>
            </a:r>
            <a:r>
              <a:rPr lang="en-US" sz="1000" b="0" kern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Pertama</a:t>
            </a:r>
            <a:endParaRPr lang="en-US" sz="1000" b="0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: Shape 27">
            <a:hlinkClick r:id="rId12" action="ppaction://hlinksldjump"/>
            <a:extLst>
              <a:ext uri="{FF2B5EF4-FFF2-40B4-BE49-F238E27FC236}">
                <a16:creationId xmlns:a16="http://schemas.microsoft.com/office/drawing/2014/main" xmlns="" id="{698FFAE6-04CC-467E-AA87-1590383BF646}"/>
              </a:ext>
            </a:extLst>
          </p:cNvPr>
          <p:cNvSpPr/>
          <p:nvPr/>
        </p:nvSpPr>
        <p:spPr>
          <a:xfrm>
            <a:off x="1084338" y="3034900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100%  Bumiputra</a:t>
            </a:r>
            <a:endParaRPr lang="en-US" sz="1000" kern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: Shape 28">
            <a:hlinkClick r:id="rId13" action="ppaction://hlinksldjump"/>
            <a:extLst>
              <a:ext uri="{FF2B5EF4-FFF2-40B4-BE49-F238E27FC236}">
                <a16:creationId xmlns:a16="http://schemas.microsoft.com/office/drawing/2014/main" xmlns="" id="{5DFB961B-0F1D-4E15-B362-D6C8D95E4E07}"/>
              </a:ext>
            </a:extLst>
          </p:cNvPr>
          <p:cNvSpPr/>
          <p:nvPr/>
        </p:nvSpPr>
        <p:spPr>
          <a:xfrm>
            <a:off x="1411347" y="2156316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Modal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Permulaan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Rendah</a:t>
            </a:r>
            <a:endParaRPr lang="en-US" sz="1000" b="0" kern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: Shape 29">
            <a:hlinkClick r:id="rId14" action="ppaction://hlinksldjump"/>
            <a:extLst>
              <a:ext uri="{FF2B5EF4-FFF2-40B4-BE49-F238E27FC236}">
                <a16:creationId xmlns:a16="http://schemas.microsoft.com/office/drawing/2014/main" xmlns="" id="{B537F1FF-BAF9-4A70-9614-2E782C9EBC60}"/>
              </a:ext>
            </a:extLst>
          </p:cNvPr>
          <p:cNvSpPr/>
          <p:nvPr/>
        </p:nvSpPr>
        <p:spPr>
          <a:xfrm>
            <a:off x="2119276" y="1322011"/>
            <a:ext cx="1022618" cy="511309"/>
          </a:xfrm>
          <a:custGeom>
            <a:avLst/>
            <a:gdLst>
              <a:gd name="connsiteX0" fmla="*/ 0 w 1022618"/>
              <a:gd name="connsiteY0" fmla="*/ 85220 h 511309"/>
              <a:gd name="connsiteX1" fmla="*/ 85220 w 1022618"/>
              <a:gd name="connsiteY1" fmla="*/ 0 h 511309"/>
              <a:gd name="connsiteX2" fmla="*/ 937398 w 1022618"/>
              <a:gd name="connsiteY2" fmla="*/ 0 h 511309"/>
              <a:gd name="connsiteX3" fmla="*/ 1022618 w 1022618"/>
              <a:gd name="connsiteY3" fmla="*/ 85220 h 511309"/>
              <a:gd name="connsiteX4" fmla="*/ 1022618 w 1022618"/>
              <a:gd name="connsiteY4" fmla="*/ 426089 h 511309"/>
              <a:gd name="connsiteX5" fmla="*/ 937398 w 1022618"/>
              <a:gd name="connsiteY5" fmla="*/ 511309 h 511309"/>
              <a:gd name="connsiteX6" fmla="*/ 85220 w 1022618"/>
              <a:gd name="connsiteY6" fmla="*/ 511309 h 511309"/>
              <a:gd name="connsiteX7" fmla="*/ 0 w 1022618"/>
              <a:gd name="connsiteY7" fmla="*/ 426089 h 511309"/>
              <a:gd name="connsiteX8" fmla="*/ 0 w 1022618"/>
              <a:gd name="connsiteY8" fmla="*/ 85220 h 511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618" h="511309">
                <a:moveTo>
                  <a:pt x="0" y="85220"/>
                </a:moveTo>
                <a:cubicBezTo>
                  <a:pt x="0" y="38154"/>
                  <a:pt x="38154" y="0"/>
                  <a:pt x="85220" y="0"/>
                </a:cubicBezTo>
                <a:lnTo>
                  <a:pt x="937398" y="0"/>
                </a:lnTo>
                <a:cubicBezTo>
                  <a:pt x="984464" y="0"/>
                  <a:pt x="1022618" y="38154"/>
                  <a:pt x="1022618" y="85220"/>
                </a:cubicBezTo>
                <a:lnTo>
                  <a:pt x="1022618" y="426089"/>
                </a:lnTo>
                <a:cubicBezTo>
                  <a:pt x="1022618" y="473155"/>
                  <a:pt x="984464" y="511309"/>
                  <a:pt x="937398" y="511309"/>
                </a:cubicBezTo>
                <a:lnTo>
                  <a:pt x="85220" y="511309"/>
                </a:lnTo>
                <a:cubicBezTo>
                  <a:pt x="38154" y="511309"/>
                  <a:pt x="0" y="473155"/>
                  <a:pt x="0" y="426089"/>
                </a:cubicBezTo>
                <a:lnTo>
                  <a:pt x="0" y="8522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3060" tIns="63060" rIns="63060" bIns="63060" numCol="1" spcCol="1270" anchor="ctr" anchorCtr="0">
            <a:noAutofit/>
          </a:bodyPr>
          <a:lstStyle/>
          <a:p>
            <a:pPr marL="0" lvl="0" indent="0" algn="ctr" defTabSz="4445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Manfaat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Sebagai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000" b="0" kern="1200" dirty="0" err="1">
                <a:latin typeface="Arial" panose="020B0604020202020204" pitchFamily="34" charset="0"/>
                <a:cs typeface="Arial" panose="020B0604020202020204" pitchFamily="34" charset="0"/>
              </a:rPr>
              <a:t>Anggota</a:t>
            </a:r>
            <a:r>
              <a:rPr lang="en-US" sz="1000" b="0" kern="1200" dirty="0">
                <a:latin typeface="Arial" panose="020B0604020202020204" pitchFamily="34" charset="0"/>
                <a:cs typeface="Arial" panose="020B0604020202020204" pitchFamily="34" charset="0"/>
              </a:rPr>
              <a:t> CBP</a:t>
            </a:r>
          </a:p>
        </p:txBody>
      </p:sp>
      <p:sp>
        <p:nvSpPr>
          <p:cNvPr id="3" name="Rectangle 2"/>
          <p:cNvSpPr/>
          <p:nvPr/>
        </p:nvSpPr>
        <p:spPr>
          <a:xfrm>
            <a:off x="283750" y="260502"/>
            <a:ext cx="573907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err="1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Kempen</a:t>
            </a:r>
            <a:r>
              <a:rPr lang="en-US" sz="2200" b="1" dirty="0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Melabur</a:t>
            </a:r>
            <a:r>
              <a:rPr lang="en-US" sz="2200" b="1" dirty="0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US" sz="2200" b="1" dirty="0" err="1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Maju</a:t>
            </a:r>
            <a:r>
              <a:rPr lang="en-US" sz="2200" b="1" dirty="0">
                <a:solidFill>
                  <a:srgbClr val="A8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Bersama CBP</a:t>
            </a:r>
            <a:endParaRPr lang="en-MY" sz="2200" b="1" dirty="0">
              <a:solidFill>
                <a:srgbClr val="A8232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1662" y="3911328"/>
            <a:ext cx="10225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Sasaran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12.5% di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tahun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2020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14655" y="2196000"/>
            <a:ext cx="1537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Individu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- RM500</a:t>
            </a:r>
          </a:p>
          <a:p>
            <a:pPr algn="r"/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Koperasi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– RM3,000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58486" y="5715182"/>
            <a:ext cx="18911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Pelan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Pembangunan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Sektor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Perkhidmatan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Kewangan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Koperasi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2016-2020</a:t>
            </a:r>
          </a:p>
        </p:txBody>
      </p:sp>
      <p:pic>
        <p:nvPicPr>
          <p:cNvPr id="8" name="Picture 2" descr="Image result for suruhanjaya koperasi malaysia vector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30" y="1538047"/>
            <a:ext cx="1064825" cy="635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32451" y="4827234"/>
            <a:ext cx="535146" cy="506375"/>
          </a:xfrm>
          <a:prstGeom prst="rect">
            <a:avLst/>
          </a:prstGeom>
        </p:spPr>
      </p:pic>
      <p:pic>
        <p:nvPicPr>
          <p:cNvPr id="9" name="Picture 10" descr="Image result for bank negara malaysia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272" y="1684421"/>
            <a:ext cx="1112863" cy="36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6A143-628F-408E-8961-B1A71BD80A4D}" type="slidenum">
              <a:rPr lang="en-MY" smtClean="0"/>
              <a:pPr/>
              <a:t>7</a:t>
            </a:fld>
            <a:endParaRPr lang="en-MY"/>
          </a:p>
        </p:txBody>
      </p:sp>
      <p:sp>
        <p:nvSpPr>
          <p:cNvPr id="12" name="TextBox 11"/>
          <p:cNvSpPr txBox="1"/>
          <p:nvPr/>
        </p:nvSpPr>
        <p:spPr>
          <a:xfrm>
            <a:off x="-38207" y="4814090"/>
            <a:ext cx="19037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Beberapa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produk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baru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sedang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menunggu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kelulusan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SKM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0753" y="5715182"/>
            <a:ext cx="2202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Kadar PTB 2.4%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antara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MY" sz="1000" b="1" dirty="0" err="1">
                <a:latin typeface="Arial" panose="020B0604020202020204" pitchFamily="34" charset="0"/>
                <a:cs typeface="Arial" panose="020B0604020202020204" pitchFamily="34" charset="0"/>
              </a:rPr>
              <a:t>terendah</a:t>
            </a:r>
            <a:r>
              <a:rPr lang="en-MY" sz="1000" b="1" dirty="0">
                <a:latin typeface="Arial" panose="020B0604020202020204" pitchFamily="34" charset="0"/>
                <a:cs typeface="Arial" panose="020B0604020202020204" pitchFamily="34" charset="0"/>
              </a:rPr>
              <a:t> di Malaysia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6112" y="3902147"/>
            <a:ext cx="543647" cy="61345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B23FA07D-FD96-4F8A-B615-D4C25DFF1DD7}"/>
              </a:ext>
            </a:extLst>
          </p:cNvPr>
          <p:cNvSpPr/>
          <p:nvPr/>
        </p:nvSpPr>
        <p:spPr>
          <a:xfrm>
            <a:off x="2340793" y="3135823"/>
            <a:ext cx="43690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sv-SE" sz="3600" b="1" dirty="0">
                <a:solidFill>
                  <a:srgbClr val="A823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anose="020B0604020202020204" pitchFamily="34" charset="0"/>
              </a:rPr>
              <a:t>Mengapa???</a:t>
            </a:r>
          </a:p>
        </p:txBody>
      </p:sp>
    </p:spTree>
    <p:extLst>
      <p:ext uri="{BB962C8B-B14F-4D97-AF65-F5344CB8AC3E}">
        <p14:creationId xmlns:p14="http://schemas.microsoft.com/office/powerpoint/2010/main" val="23407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9746" y="252394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A82328"/>
                </a:solidFill>
              </a:rPr>
              <a:t>Sesi</a:t>
            </a:r>
            <a:r>
              <a:rPr lang="en-US" sz="3200" b="1" dirty="0">
                <a:solidFill>
                  <a:srgbClr val="A82328"/>
                </a:solidFill>
              </a:rPr>
              <a:t> </a:t>
            </a:r>
            <a:r>
              <a:rPr lang="en-US" sz="3200" b="1" dirty="0" err="1">
                <a:solidFill>
                  <a:srgbClr val="A82328"/>
                </a:solidFill>
              </a:rPr>
              <a:t>Soal</a:t>
            </a:r>
            <a:r>
              <a:rPr lang="en-US" sz="3200" b="1" dirty="0">
                <a:solidFill>
                  <a:srgbClr val="A82328"/>
                </a:solidFill>
              </a:rPr>
              <a:t> </a:t>
            </a:r>
            <a:r>
              <a:rPr lang="en-US" sz="3200" b="1" dirty="0" err="1">
                <a:solidFill>
                  <a:srgbClr val="A82328"/>
                </a:solidFill>
              </a:rPr>
              <a:t>Jawab</a:t>
            </a:r>
            <a:endParaRPr lang="en-MY" sz="3200" b="1" dirty="0"/>
          </a:p>
        </p:txBody>
      </p:sp>
    </p:spTree>
    <p:extLst>
      <p:ext uri="{BB962C8B-B14F-4D97-AF65-F5344CB8AC3E}">
        <p14:creationId xmlns:p14="http://schemas.microsoft.com/office/powerpoint/2010/main" val="1265716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19746" y="252394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 err="1">
                <a:solidFill>
                  <a:srgbClr val="A82328"/>
                </a:solidFill>
              </a:rPr>
              <a:t>Terima</a:t>
            </a:r>
            <a:r>
              <a:rPr lang="en-US" sz="3200" b="1" dirty="0">
                <a:solidFill>
                  <a:srgbClr val="A82328"/>
                </a:solidFill>
              </a:rPr>
              <a:t> </a:t>
            </a:r>
            <a:r>
              <a:rPr lang="en-US" sz="3200" b="1" dirty="0" err="1">
                <a:solidFill>
                  <a:srgbClr val="A82328"/>
                </a:solidFill>
              </a:rPr>
              <a:t>Kasih</a:t>
            </a:r>
            <a:endParaRPr lang="en-MY" sz="3200" b="1" dirty="0"/>
          </a:p>
        </p:txBody>
      </p:sp>
    </p:spTree>
    <p:extLst>
      <p:ext uri="{BB962C8B-B14F-4D97-AF65-F5344CB8AC3E}">
        <p14:creationId xmlns:p14="http://schemas.microsoft.com/office/powerpoint/2010/main" val="418985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range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3808</TotalTime>
  <Words>1373</Words>
  <Application>Microsoft Office PowerPoint</Application>
  <PresentationFormat>On-screen Show (4:3)</PresentationFormat>
  <Paragraphs>416</Paragraphs>
  <Slides>33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맑은 고딕</vt:lpstr>
      <vt:lpstr>Arial</vt:lpstr>
      <vt:lpstr>Calibri</vt:lpstr>
      <vt:lpstr>Calibri Light</vt:lpstr>
      <vt:lpstr>Mistral</vt:lpstr>
      <vt:lpstr>Times New Roman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SYAIFUL ARIEF SYAH BIN MOHAMED SAID</dc:creator>
  <cp:lastModifiedBy>NABELA HUDA BINTI HALIM</cp:lastModifiedBy>
  <cp:revision>221</cp:revision>
  <cp:lastPrinted>2018-08-02T04:02:28Z</cp:lastPrinted>
  <dcterms:created xsi:type="dcterms:W3CDTF">2018-07-12T01:26:09Z</dcterms:created>
  <dcterms:modified xsi:type="dcterms:W3CDTF">2018-08-06T08:18:50Z</dcterms:modified>
</cp:coreProperties>
</file>